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1" r:id="rId1"/>
  </p:sldMasterIdLst>
  <p:sldIdLst>
    <p:sldId id="256" r:id="rId2"/>
    <p:sldId id="257" r:id="rId3"/>
    <p:sldId id="258" r:id="rId4"/>
    <p:sldId id="274" r:id="rId5"/>
    <p:sldId id="259" r:id="rId6"/>
    <p:sldId id="260" r:id="rId7"/>
    <p:sldId id="272" r:id="rId8"/>
    <p:sldId id="261" r:id="rId9"/>
    <p:sldId id="265" r:id="rId10"/>
    <p:sldId id="273" r:id="rId11"/>
    <p:sldId id="275" r:id="rId12"/>
    <p:sldId id="276" r:id="rId13"/>
    <p:sldId id="267" r:id="rId14"/>
    <p:sldId id="268" r:id="rId15"/>
    <p:sldId id="269" r:id="rId16"/>
  </p:sldIdLst>
  <p:sldSz cx="9906000" cy="6858000" type="A4"/>
  <p:notesSz cx="6858000" cy="9144000"/>
  <p:defaultTextStyle>
    <a:defPPr>
      <a:defRPr lang="en-GB"/>
    </a:defPPr>
    <a:lvl1pPr algn="l" rtl="0" fontAlgn="base">
      <a:spcBef>
        <a:spcPct val="0"/>
      </a:spcBef>
      <a:spcAft>
        <a:spcPct val="0"/>
      </a:spcAft>
      <a:buFont typeface="Arial" panose="020B0604020202020204" pitchFamily="34" charset="0"/>
      <a:defRPr kern="1200">
        <a:solidFill>
          <a:schemeClr val="tx1"/>
        </a:solidFill>
        <a:latin typeface="Tahoma" panose="020B0604030504040204" pitchFamily="34" charset="0"/>
        <a:ea typeface="Geneva" pitchFamily="5" charset="-128"/>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Tahoma" panose="020B0604030504040204" pitchFamily="34" charset="0"/>
        <a:ea typeface="Geneva" pitchFamily="5" charset="-128"/>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Tahoma" panose="020B0604030504040204" pitchFamily="34" charset="0"/>
        <a:ea typeface="Geneva" pitchFamily="5" charset="-128"/>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Tahoma" panose="020B0604030504040204" pitchFamily="34" charset="0"/>
        <a:ea typeface="Geneva" pitchFamily="5" charset="-128"/>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Tahoma" panose="020B0604030504040204" pitchFamily="34" charset="0"/>
        <a:ea typeface="Geneva" pitchFamily="5" charset="-128"/>
        <a:cs typeface="+mn-cs"/>
      </a:defRPr>
    </a:lvl5pPr>
    <a:lvl6pPr marL="2286000" algn="l" defTabSz="914400" rtl="0" eaLnBrk="1" latinLnBrk="0" hangingPunct="1">
      <a:defRPr kern="1200">
        <a:solidFill>
          <a:schemeClr val="tx1"/>
        </a:solidFill>
        <a:latin typeface="Tahoma" panose="020B0604030504040204" pitchFamily="34" charset="0"/>
        <a:ea typeface="Geneva" pitchFamily="5" charset="-128"/>
        <a:cs typeface="+mn-cs"/>
      </a:defRPr>
    </a:lvl6pPr>
    <a:lvl7pPr marL="2743200" algn="l" defTabSz="914400" rtl="0" eaLnBrk="1" latinLnBrk="0" hangingPunct="1">
      <a:defRPr kern="1200">
        <a:solidFill>
          <a:schemeClr val="tx1"/>
        </a:solidFill>
        <a:latin typeface="Tahoma" panose="020B0604030504040204" pitchFamily="34" charset="0"/>
        <a:ea typeface="Geneva" pitchFamily="5" charset="-128"/>
        <a:cs typeface="+mn-cs"/>
      </a:defRPr>
    </a:lvl7pPr>
    <a:lvl8pPr marL="3200400" algn="l" defTabSz="914400" rtl="0" eaLnBrk="1" latinLnBrk="0" hangingPunct="1">
      <a:defRPr kern="1200">
        <a:solidFill>
          <a:schemeClr val="tx1"/>
        </a:solidFill>
        <a:latin typeface="Tahoma" panose="020B0604030504040204" pitchFamily="34" charset="0"/>
        <a:ea typeface="Geneva" pitchFamily="5" charset="-128"/>
        <a:cs typeface="+mn-cs"/>
      </a:defRPr>
    </a:lvl8pPr>
    <a:lvl9pPr marL="3657600" algn="l" defTabSz="914400" rtl="0" eaLnBrk="1" latinLnBrk="0" hangingPunct="1">
      <a:defRPr kern="1200">
        <a:solidFill>
          <a:schemeClr val="tx1"/>
        </a:solidFill>
        <a:latin typeface="Tahoma" panose="020B0604030504040204" pitchFamily="34" charset="0"/>
        <a:ea typeface="Geneva" pitchFamily="5" charset="-128"/>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106" d="100"/>
          <a:sy n="106" d="100"/>
        </p:scale>
        <p:origin x="1512" y="96"/>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5"/>
            <a:ext cx="8420100" cy="1470025"/>
          </a:xfrm>
        </p:spPr>
        <p:txBody>
          <a:bodyPr/>
          <a:lstStyle/>
          <a:p>
            <a:r>
              <a:rPr lang="en-US" noProof="1"/>
              <a:t>Click to edit Master title style</a:t>
            </a:r>
            <a:endParaRPr lang="en-IE" noProof="1"/>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noProof="1"/>
              <a:t>Click to edit Master subtitle style</a:t>
            </a:r>
            <a:endParaRPr lang="en-IE" noProof="1"/>
          </a:p>
        </p:txBody>
      </p:sp>
      <p:sp>
        <p:nvSpPr>
          <p:cNvPr id="4" name="Rectangle 4">
            <a:extLst>
              <a:ext uri="{FF2B5EF4-FFF2-40B4-BE49-F238E27FC236}">
                <a16:creationId xmlns:a16="http://schemas.microsoft.com/office/drawing/2014/main" id="{11025D77-8DE9-5805-04FD-F99F4436CB5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44DD774E-8C99-2C2C-A13A-6BFFFE90B23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0EE6D76-FC60-5428-8CAE-54A1ABE26D13}"/>
              </a:ext>
            </a:extLst>
          </p:cNvPr>
          <p:cNvSpPr>
            <a:spLocks noGrp="1" noChangeArrowheads="1"/>
          </p:cNvSpPr>
          <p:nvPr>
            <p:ph type="sldNum" sz="quarter" idx="12"/>
          </p:nvPr>
        </p:nvSpPr>
        <p:spPr>
          <a:ln/>
        </p:spPr>
        <p:txBody>
          <a:bodyPr/>
          <a:lstStyle>
            <a:lvl1pPr>
              <a:defRPr/>
            </a:lvl1pPr>
          </a:lstStyle>
          <a:p>
            <a:fld id="{F95EA359-603C-4FA1-AA15-DFF696AFF6D2}"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983533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IE" noProof="1"/>
          </a:p>
        </p:txBody>
      </p:sp>
      <p:sp>
        <p:nvSpPr>
          <p:cNvPr id="3" name="Content Placeholder 2"/>
          <p:cNvSpPr>
            <a:spLocks noGrp="1"/>
          </p:cNvSpPr>
          <p:nvPr>
            <p:ph idx="1"/>
          </p:nvPr>
        </p:nvSpPr>
        <p:spPr/>
        <p:txBody>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4" name="Rectangle 4">
            <a:extLst>
              <a:ext uri="{FF2B5EF4-FFF2-40B4-BE49-F238E27FC236}">
                <a16:creationId xmlns:a16="http://schemas.microsoft.com/office/drawing/2014/main" id="{6955E748-6F61-968F-A839-F4A064BF778F}"/>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EB6E3830-2B7F-495A-00C6-F784AB83601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A056CA42-2940-4FA4-E675-F52E37182D6F}"/>
              </a:ext>
            </a:extLst>
          </p:cNvPr>
          <p:cNvSpPr>
            <a:spLocks noGrp="1" noChangeArrowheads="1"/>
          </p:cNvSpPr>
          <p:nvPr>
            <p:ph type="sldNum" sz="quarter" idx="12"/>
          </p:nvPr>
        </p:nvSpPr>
        <p:spPr>
          <a:ln/>
        </p:spPr>
        <p:txBody>
          <a:bodyPr/>
          <a:lstStyle>
            <a:lvl1pPr>
              <a:defRPr/>
            </a:lvl1pPr>
          </a:lstStyle>
          <a:p>
            <a:fld id="{B4B28CEF-D210-4710-94BD-BBAA3CA9712A}"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243768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noProof="1"/>
              <a:t>Click to edit Master title style</a:t>
            </a:r>
            <a:endParaRPr lang="en-IE" noProof="1"/>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1"/>
              <a:t>Click to edit Master text styles</a:t>
            </a:r>
          </a:p>
        </p:txBody>
      </p:sp>
      <p:sp>
        <p:nvSpPr>
          <p:cNvPr id="4" name="Rectangle 4">
            <a:extLst>
              <a:ext uri="{FF2B5EF4-FFF2-40B4-BE49-F238E27FC236}">
                <a16:creationId xmlns:a16="http://schemas.microsoft.com/office/drawing/2014/main" id="{4AF117DA-A791-F7BB-5051-BEFA5CF1CDA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6414D230-9CB7-F438-B4DC-8AABBFAFA4B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15EFECA-63F8-D663-EC50-8E45A624490D}"/>
              </a:ext>
            </a:extLst>
          </p:cNvPr>
          <p:cNvSpPr>
            <a:spLocks noGrp="1" noChangeArrowheads="1"/>
          </p:cNvSpPr>
          <p:nvPr>
            <p:ph type="sldNum" sz="quarter" idx="12"/>
          </p:nvPr>
        </p:nvSpPr>
        <p:spPr>
          <a:ln/>
        </p:spPr>
        <p:txBody>
          <a:bodyPr/>
          <a:lstStyle>
            <a:lvl1pPr>
              <a:defRPr/>
            </a:lvl1pPr>
          </a:lstStyle>
          <a:p>
            <a:fld id="{9578080F-6FDD-486D-9411-306FBD694E90}"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1716065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IE" noProof="1"/>
          </a:p>
        </p:txBody>
      </p:sp>
      <p:sp>
        <p:nvSpPr>
          <p:cNvPr id="3" name="Content Placeholder 2"/>
          <p:cNvSpPr>
            <a:spLocks noGrp="1"/>
          </p:cNvSpPr>
          <p:nvPr>
            <p:ph sz="half" idx="1"/>
          </p:nvPr>
        </p:nvSpPr>
        <p:spPr>
          <a:xfrm>
            <a:off x="4953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4" name="Content Placeholder 3"/>
          <p:cNvSpPr>
            <a:spLocks noGrp="1"/>
          </p:cNvSpPr>
          <p:nvPr>
            <p:ph sz="half" idx="2"/>
          </p:nvPr>
        </p:nvSpPr>
        <p:spPr>
          <a:xfrm>
            <a:off x="5029200" y="1981200"/>
            <a:ext cx="43815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5" name="Rectangle 4">
            <a:extLst>
              <a:ext uri="{FF2B5EF4-FFF2-40B4-BE49-F238E27FC236}">
                <a16:creationId xmlns:a16="http://schemas.microsoft.com/office/drawing/2014/main" id="{87371AED-4938-E281-3F9F-9051BCE557E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EC9B7FB-95C8-C20F-5C0D-3F501D6C283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3B1FFDA9-F8C1-ED20-CEA6-E1F75F494322}"/>
              </a:ext>
            </a:extLst>
          </p:cNvPr>
          <p:cNvSpPr>
            <a:spLocks noGrp="1" noChangeArrowheads="1"/>
          </p:cNvSpPr>
          <p:nvPr>
            <p:ph type="sldNum" sz="quarter" idx="12"/>
          </p:nvPr>
        </p:nvSpPr>
        <p:spPr>
          <a:ln/>
        </p:spPr>
        <p:txBody>
          <a:bodyPr/>
          <a:lstStyle>
            <a:lvl1pPr>
              <a:defRPr/>
            </a:lvl1pPr>
          </a:lstStyle>
          <a:p>
            <a:fld id="{380DF6A3-76BD-44D6-A2D0-5A723A407ADB}"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731814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noProof="1"/>
              <a:t>Click to edit Master title style</a:t>
            </a:r>
            <a:endParaRPr lang="en-IE" noProof="1"/>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1"/>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7" name="Rectangle 4">
            <a:extLst>
              <a:ext uri="{FF2B5EF4-FFF2-40B4-BE49-F238E27FC236}">
                <a16:creationId xmlns:a16="http://schemas.microsoft.com/office/drawing/2014/main" id="{E910BB2D-FDCB-018A-02AA-7B864AE1066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29278133-6D93-E1F8-03E6-365460B77D5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C09D3AAF-9600-1E4A-23D9-F5EB0EBDEDF5}"/>
              </a:ext>
            </a:extLst>
          </p:cNvPr>
          <p:cNvSpPr>
            <a:spLocks noGrp="1" noChangeArrowheads="1"/>
          </p:cNvSpPr>
          <p:nvPr>
            <p:ph type="sldNum" sz="quarter" idx="12"/>
          </p:nvPr>
        </p:nvSpPr>
        <p:spPr>
          <a:ln/>
        </p:spPr>
        <p:txBody>
          <a:bodyPr/>
          <a:lstStyle>
            <a:lvl1pPr>
              <a:defRPr/>
            </a:lvl1pPr>
          </a:lstStyle>
          <a:p>
            <a:fld id="{5B300B36-4947-4460-8C35-C1205DF9ABA4}"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3918774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IE" noProof="1"/>
          </a:p>
        </p:txBody>
      </p:sp>
      <p:sp>
        <p:nvSpPr>
          <p:cNvPr id="3" name="Rectangle 4">
            <a:extLst>
              <a:ext uri="{FF2B5EF4-FFF2-40B4-BE49-F238E27FC236}">
                <a16:creationId xmlns:a16="http://schemas.microsoft.com/office/drawing/2014/main" id="{90F51FC3-61E7-03C3-46D2-72955387257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0D7901B9-65CC-645C-9C16-FC9D6AED616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BFBF846-A481-CAD2-58CE-2A8BEC56AF22}"/>
              </a:ext>
            </a:extLst>
          </p:cNvPr>
          <p:cNvSpPr>
            <a:spLocks noGrp="1" noChangeArrowheads="1"/>
          </p:cNvSpPr>
          <p:nvPr>
            <p:ph type="sldNum" sz="quarter" idx="12"/>
          </p:nvPr>
        </p:nvSpPr>
        <p:spPr>
          <a:ln/>
        </p:spPr>
        <p:txBody>
          <a:bodyPr/>
          <a:lstStyle>
            <a:lvl1pPr>
              <a:defRPr/>
            </a:lvl1pPr>
          </a:lstStyle>
          <a:p>
            <a:fld id="{065C9463-2AA1-4045-BE07-EA281480BCA7}"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165619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CE239A7-56B0-7EE8-00C5-FFBDFF78765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A12D4DF3-01FF-B73D-D1A4-C6D64DE65BCD}"/>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2A5D40EA-36AE-CC16-DEE0-21BF46EE1E7B}"/>
              </a:ext>
            </a:extLst>
          </p:cNvPr>
          <p:cNvSpPr>
            <a:spLocks noGrp="1" noChangeArrowheads="1"/>
          </p:cNvSpPr>
          <p:nvPr>
            <p:ph type="sldNum" sz="quarter" idx="12"/>
          </p:nvPr>
        </p:nvSpPr>
        <p:spPr>
          <a:ln/>
        </p:spPr>
        <p:txBody>
          <a:bodyPr/>
          <a:lstStyle>
            <a:lvl1pPr>
              <a:defRPr/>
            </a:lvl1pPr>
          </a:lstStyle>
          <a:p>
            <a:fld id="{4439D215-AB6E-4468-8065-688A91F92D5A}"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2940052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noProof="1"/>
              <a:t>Click to edit Master title style</a:t>
            </a:r>
            <a:endParaRPr lang="en-IE" noProof="1"/>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Rectangle 4">
            <a:extLst>
              <a:ext uri="{FF2B5EF4-FFF2-40B4-BE49-F238E27FC236}">
                <a16:creationId xmlns:a16="http://schemas.microsoft.com/office/drawing/2014/main" id="{22C8D365-522C-5B23-7E92-72FE419148D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98C53F5-92C0-D1AA-1B0A-87355CB074D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BBB564C-1E6C-A1A5-B299-BC5CD0775F47}"/>
              </a:ext>
            </a:extLst>
          </p:cNvPr>
          <p:cNvSpPr>
            <a:spLocks noGrp="1" noChangeArrowheads="1"/>
          </p:cNvSpPr>
          <p:nvPr>
            <p:ph type="sldNum" sz="quarter" idx="12"/>
          </p:nvPr>
        </p:nvSpPr>
        <p:spPr>
          <a:ln/>
        </p:spPr>
        <p:txBody>
          <a:bodyPr/>
          <a:lstStyle>
            <a:lvl1pPr>
              <a:defRPr/>
            </a:lvl1pPr>
          </a:lstStyle>
          <a:p>
            <a:fld id="{5B2E966D-2130-435F-BEA4-45216F3F7A1E}"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3238349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noProof="1"/>
              <a:t>Click to edit Master title style</a:t>
            </a:r>
            <a:endParaRPr lang="en-IE" noProof="1"/>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1"/>
              <a:t>Click to edit Master text styles</a:t>
            </a:r>
          </a:p>
        </p:txBody>
      </p:sp>
      <p:sp>
        <p:nvSpPr>
          <p:cNvPr id="5" name="Rectangle 4">
            <a:extLst>
              <a:ext uri="{FF2B5EF4-FFF2-40B4-BE49-F238E27FC236}">
                <a16:creationId xmlns:a16="http://schemas.microsoft.com/office/drawing/2014/main" id="{FE06B37E-4696-D909-68AB-50A35F3A3B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C6729E2-4F9E-4AD5-71BB-CB34A01E3D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11FCB9A-43B5-8205-8DE2-83FF830298AC}"/>
              </a:ext>
            </a:extLst>
          </p:cNvPr>
          <p:cNvSpPr>
            <a:spLocks noGrp="1" noChangeArrowheads="1"/>
          </p:cNvSpPr>
          <p:nvPr>
            <p:ph type="sldNum" sz="quarter" idx="12"/>
          </p:nvPr>
        </p:nvSpPr>
        <p:spPr>
          <a:ln/>
        </p:spPr>
        <p:txBody>
          <a:bodyPr/>
          <a:lstStyle>
            <a:lvl1pPr>
              <a:defRPr/>
            </a:lvl1pPr>
          </a:lstStyle>
          <a:p>
            <a:fld id="{099A8878-90EF-4348-8B0D-FCDF903200AD}"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2944507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1"/>
              <a:t>Click to edit Master title style</a:t>
            </a:r>
            <a:endParaRPr lang="en-IE" noProof="1"/>
          </a:p>
        </p:txBody>
      </p:sp>
      <p:sp>
        <p:nvSpPr>
          <p:cNvPr id="3" name="Vertical Text Placeholder 2"/>
          <p:cNvSpPr>
            <a:spLocks noGrp="1"/>
          </p:cNvSpPr>
          <p:nvPr>
            <p:ph type="body" orient="vert" idx="1"/>
          </p:nvPr>
        </p:nvSpPr>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4" name="Rectangle 4">
            <a:extLst>
              <a:ext uri="{FF2B5EF4-FFF2-40B4-BE49-F238E27FC236}">
                <a16:creationId xmlns:a16="http://schemas.microsoft.com/office/drawing/2014/main" id="{E98F6272-F47B-B02B-79DF-1866C55F9CE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3C49494-1C23-E360-6F76-41563FBDB4E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2C404277-4572-D983-563C-52E676F98DD0}"/>
              </a:ext>
            </a:extLst>
          </p:cNvPr>
          <p:cNvSpPr>
            <a:spLocks noGrp="1" noChangeArrowheads="1"/>
          </p:cNvSpPr>
          <p:nvPr>
            <p:ph type="sldNum" sz="quarter" idx="12"/>
          </p:nvPr>
        </p:nvSpPr>
        <p:spPr>
          <a:ln/>
        </p:spPr>
        <p:txBody>
          <a:bodyPr/>
          <a:lstStyle>
            <a:lvl1pPr>
              <a:defRPr/>
            </a:lvl1pPr>
          </a:lstStyle>
          <a:p>
            <a:fld id="{03EFA718-9FD0-4690-9CF9-2CCA04F7B3A6}"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3839514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381000"/>
            <a:ext cx="2228850" cy="5715000"/>
          </a:xfrm>
        </p:spPr>
        <p:txBody>
          <a:bodyPr vert="eaVert"/>
          <a:lstStyle/>
          <a:p>
            <a:r>
              <a:rPr lang="en-US" noProof="1"/>
              <a:t>Click to edit Master title style</a:t>
            </a:r>
            <a:endParaRPr lang="en-IE" noProof="1"/>
          </a:p>
        </p:txBody>
      </p:sp>
      <p:sp>
        <p:nvSpPr>
          <p:cNvPr id="3" name="Vertical Text Placeholder 2"/>
          <p:cNvSpPr>
            <a:spLocks noGrp="1"/>
          </p:cNvSpPr>
          <p:nvPr>
            <p:ph type="body" orient="vert" idx="1"/>
          </p:nvPr>
        </p:nvSpPr>
        <p:spPr>
          <a:xfrm>
            <a:off x="495300" y="381000"/>
            <a:ext cx="6534150" cy="5715000"/>
          </a:xfrm>
        </p:spPr>
        <p:txBody>
          <a:bodyPr vert="eaVert"/>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IE" noProof="1"/>
          </a:p>
        </p:txBody>
      </p:sp>
      <p:sp>
        <p:nvSpPr>
          <p:cNvPr id="4" name="Rectangle 4">
            <a:extLst>
              <a:ext uri="{FF2B5EF4-FFF2-40B4-BE49-F238E27FC236}">
                <a16:creationId xmlns:a16="http://schemas.microsoft.com/office/drawing/2014/main" id="{8CC66E68-68F0-B1F1-CC13-13A4DCDB626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A2310C2-A2E7-7493-C88D-0B907229F91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3D8B95C6-5E88-3D61-FF89-BBFAF07E4976}"/>
              </a:ext>
            </a:extLst>
          </p:cNvPr>
          <p:cNvSpPr>
            <a:spLocks noGrp="1" noChangeArrowheads="1"/>
          </p:cNvSpPr>
          <p:nvPr>
            <p:ph type="sldNum" sz="quarter" idx="12"/>
          </p:nvPr>
        </p:nvSpPr>
        <p:spPr>
          <a:ln/>
        </p:spPr>
        <p:txBody>
          <a:bodyPr/>
          <a:lstStyle>
            <a:lvl1pPr>
              <a:defRPr/>
            </a:lvl1pPr>
          </a:lstStyle>
          <a:p>
            <a:fld id="{DFD6C47E-EF99-4BFB-B416-72912829BCE3}" type="slidenum">
              <a:rPr lang="en-GB" altLang="en-US"/>
              <a:pPr/>
              <a:t>‹#›</a:t>
            </a:fld>
            <a:endParaRPr lang="en-GB" altLang="en-US">
              <a:latin typeface="Tahoma" panose="020B0604030504040204" pitchFamily="34" charset="0"/>
            </a:endParaRPr>
          </a:p>
        </p:txBody>
      </p:sp>
    </p:spTree>
    <p:extLst>
      <p:ext uri="{BB962C8B-B14F-4D97-AF65-F5344CB8AC3E}">
        <p14:creationId xmlns:p14="http://schemas.microsoft.com/office/powerpoint/2010/main" val="1204441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225EB2D-DB2E-2BB3-B84E-F8F31EC4D9EF}"/>
              </a:ext>
            </a:extLst>
          </p:cNvPr>
          <p:cNvSpPr>
            <a:spLocks noGrp="1" noChangeArrowheads="1"/>
          </p:cNvSpPr>
          <p:nvPr>
            <p:ph type="title" idx="4294967295"/>
          </p:nvPr>
        </p:nvSpPr>
        <p:spPr bwMode="auto">
          <a:xfrm>
            <a:off x="495300" y="381000"/>
            <a:ext cx="8915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C762E06E-E2FE-D2BC-52A4-F9572A1469B3}"/>
              </a:ext>
            </a:extLst>
          </p:cNvPr>
          <p:cNvSpPr>
            <a:spLocks noGrp="1" noChangeArrowheads="1"/>
          </p:cNvSpPr>
          <p:nvPr>
            <p:ph type="body" idx="4294967295"/>
          </p:nvPr>
        </p:nvSpPr>
        <p:spPr bwMode="auto">
          <a:xfrm>
            <a:off x="495300" y="1981200"/>
            <a:ext cx="8915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8CB5BD7B-3A8A-8DF0-207E-0647C8E633D6}"/>
              </a:ext>
            </a:extLst>
          </p:cNvPr>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3999"/>
                    </a:schemeClr>
                  </a:outerShdw>
                </a:effectLst>
              </a14:hiddenEffects>
            </a:ext>
          </a:extLst>
        </p:spPr>
        <p:txBody>
          <a:bodyPr vert="horz" wrap="square" lIns="91440" tIns="45720" rIns="91440" bIns="45720" numCol="1" anchor="b" anchorCtr="0" compatLnSpc="1"/>
          <a:lstStyle>
            <a:lvl1pPr>
              <a:defRPr sz="1400" smtClean="0">
                <a:effectLst>
                  <a:outerShdw blurRad="38100" dist="38100" dir="2700000" algn="tl">
                    <a:srgbClr val="000000"/>
                  </a:outerShdw>
                </a:effectLst>
                <a:latin typeface="Arial" panose="020B0604020202020204" pitchFamily="34" charset="0"/>
                <a:cs typeface="Arial" panose="020B0604020202020204" pitchFamily="34" charset="0"/>
              </a:defRPr>
            </a:lvl1pPr>
          </a:lstStyle>
          <a:p>
            <a:pPr>
              <a:defRPr/>
            </a:pPr>
            <a:endParaRPr lang="en-US" altLang="en-US"/>
          </a:p>
        </p:txBody>
      </p:sp>
      <p:sp>
        <p:nvSpPr>
          <p:cNvPr id="1029" name="Rectangle 5">
            <a:extLst>
              <a:ext uri="{FF2B5EF4-FFF2-40B4-BE49-F238E27FC236}">
                <a16:creationId xmlns:a16="http://schemas.microsoft.com/office/drawing/2014/main" id="{24783353-A79E-A9D5-0D51-59661EF1FDB7}"/>
              </a:ext>
            </a:extLst>
          </p:cNvPr>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3999"/>
                    </a:schemeClr>
                  </a:outerShdw>
                </a:effectLst>
              </a14:hiddenEffects>
            </a:ext>
          </a:extLst>
        </p:spPr>
        <p:txBody>
          <a:bodyPr vert="horz" wrap="square" lIns="91440" tIns="45720" rIns="91440" bIns="45720" numCol="1" anchor="b" anchorCtr="0" compatLnSpc="1"/>
          <a:lstStyle>
            <a:lvl1pPr algn="ctr">
              <a:defRPr sz="1400" smtClean="0">
                <a:effectLst>
                  <a:outerShdw blurRad="38100" dist="38100" dir="2700000" algn="tl">
                    <a:srgbClr val="000000"/>
                  </a:outerShdw>
                </a:effectLst>
                <a:latin typeface="Arial" panose="020B0604020202020204" pitchFamily="34" charset="0"/>
                <a:cs typeface="Arial" panose="020B0604020202020204" pitchFamily="34" charset="0"/>
              </a:defRPr>
            </a:lvl1pPr>
          </a:lstStyle>
          <a:p>
            <a:pPr>
              <a:defRPr/>
            </a:pPr>
            <a:endParaRPr lang="en-US" altLang="en-US"/>
          </a:p>
        </p:txBody>
      </p:sp>
      <p:sp>
        <p:nvSpPr>
          <p:cNvPr id="1030" name="Rectangle 6">
            <a:extLst>
              <a:ext uri="{FF2B5EF4-FFF2-40B4-BE49-F238E27FC236}">
                <a16:creationId xmlns:a16="http://schemas.microsoft.com/office/drawing/2014/main" id="{3BD1DFB3-9299-EFE8-0D8D-E546CF4E0499}"/>
              </a:ext>
            </a:extLst>
          </p:cNvPr>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3999"/>
                    </a:schemeClr>
                  </a:outerShdw>
                </a:effectLst>
              </a14:hiddenEffects>
            </a:ext>
          </a:ex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panose="020B0604020202020204" pitchFamily="34" charset="0"/>
              </a:defRPr>
            </a:lvl1pPr>
          </a:lstStyle>
          <a:p>
            <a:fld id="{4BC4B3B9-1580-44AC-9E4C-A0794111EA11}" type="slidenum">
              <a:rPr lang="en-GB" altLang="en-US"/>
              <a:pPr/>
              <a:t>‹#›</a:t>
            </a:fld>
            <a:endParaRPr lang="en-GB" altLang="en-US">
              <a:latin typeface="Tahoma" panose="020B0604030504040204" pitchFamily="34" charset="0"/>
            </a:endParaRPr>
          </a:p>
        </p:txBody>
      </p:sp>
    </p:spTree>
  </p:cSld>
  <p:clrMap bg1="dk2" tx1="lt1" bg2="dk1" tx2="lt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2pPr>
      <a:lvl3pPr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3pPr>
      <a:lvl4pPr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4pPr>
      <a:lvl5pPr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5pPr>
      <a:lvl6pPr marL="457200"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6pPr>
      <a:lvl7pPr marL="914400"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7pPr>
      <a:lvl8pPr marL="1371600"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8pPr>
      <a:lvl9pPr marL="1828800" algn="ctr" rtl="0" eaLnBrk="0" fontAlgn="base" hangingPunct="0">
        <a:spcBef>
          <a:spcPct val="0"/>
        </a:spcBef>
        <a:spcAft>
          <a:spcPct val="0"/>
        </a:spcAft>
        <a:defRPr sz="4400">
          <a:solidFill>
            <a:schemeClr val="tx2"/>
          </a:solidFill>
          <a:latin typeface="Tahoma" panose="020B0604030504040204" pitchFamily="34" charset="0"/>
          <a:ea typeface="Geneva" pitchFamily="5" charset="-128"/>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latin typeface="+mn-lt"/>
          <a:ea typeface="+mn-ea"/>
          <a:cs typeface="Arial" panose="020B0604020202020204" pitchFamily="34" charset="0"/>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latin typeface="+mn-lt"/>
          <a:ea typeface="+mn-ea"/>
          <a:cs typeface="Arial" panose="020B0604020202020204" pitchFamily="34" charset="0"/>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5pPr>
      <a:lvl6pPr marL="25146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6pPr>
      <a:lvl7pPr marL="29718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7pPr>
      <a:lvl8pPr marL="34290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8pPr>
      <a:lvl9pPr marL="38862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qualifax.ie/" TargetMode="External"/><Relationship Id="rId2" Type="http://schemas.openxmlformats.org/officeDocument/2006/relationships/hyperlink" Target="http://www.careersportal.ie/"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3D0690F-24AD-7266-D7D9-01353D3561C7}"/>
              </a:ext>
            </a:extLst>
          </p:cNvPr>
          <p:cNvSpPr>
            <a:spLocks noGrp="1" noChangeArrowheads="1"/>
          </p:cNvSpPr>
          <p:nvPr>
            <p:ph type="ctrTitle" idx="4294967295"/>
          </p:nvPr>
        </p:nvSpPr>
        <p:spPr>
          <a:xfrm>
            <a:off x="742950" y="1676400"/>
            <a:ext cx="8420100" cy="1828800"/>
          </a:xfrm>
        </p:spPr>
        <p:txBody>
          <a:bodyPr/>
          <a:lstStyle/>
          <a:p>
            <a:pPr eaLnBrk="1" hangingPunct="1">
              <a:defRPr/>
            </a:pPr>
            <a:r>
              <a:rPr lang="en-IE" altLang="en-US" sz="4000">
                <a:effectLst>
                  <a:outerShdw blurRad="38100" dist="38100" dir="2700000" algn="tl">
                    <a:srgbClr val="000000"/>
                  </a:outerShdw>
                </a:effectLst>
              </a:rPr>
              <a:t>Transition Year :</a:t>
            </a:r>
            <a:br>
              <a:rPr lang="en-IE" altLang="en-US" sz="4000">
                <a:effectLst>
                  <a:outerShdw blurRad="38100" dist="38100" dir="2700000" algn="tl">
                    <a:srgbClr val="000000"/>
                  </a:outerShdw>
                </a:effectLst>
              </a:rPr>
            </a:br>
            <a:r>
              <a:rPr lang="en-IE" altLang="en-US" sz="4000">
                <a:effectLst>
                  <a:outerShdw blurRad="38100" dist="38100" dir="2700000" algn="tl">
                    <a:srgbClr val="000000"/>
                  </a:outerShdw>
                </a:effectLst>
              </a:rPr>
              <a:t>Choosing Leaving Cert Subjects</a:t>
            </a:r>
            <a:endParaRPr lang="en-US" altLang="en-US" sz="4000">
              <a:effectLst>
                <a:outerShdw blurRad="38100" dist="38100" dir="2700000" algn="tl">
                  <a:srgbClr val="000000"/>
                </a:outerShdw>
              </a:effectLst>
            </a:endParaRPr>
          </a:p>
        </p:txBody>
      </p:sp>
      <p:sp>
        <p:nvSpPr>
          <p:cNvPr id="3075" name="Rectangle 3">
            <a:extLst>
              <a:ext uri="{FF2B5EF4-FFF2-40B4-BE49-F238E27FC236}">
                <a16:creationId xmlns:a16="http://schemas.microsoft.com/office/drawing/2014/main" id="{0CACC52B-19C4-6A3C-0925-18DCB9969044}"/>
              </a:ext>
            </a:extLst>
          </p:cNvPr>
          <p:cNvSpPr>
            <a:spLocks noGrp="1" noChangeArrowheads="1"/>
          </p:cNvSpPr>
          <p:nvPr>
            <p:ph type="subTitle" idx="4294967295"/>
          </p:nvPr>
        </p:nvSpPr>
        <p:spPr>
          <a:xfrm>
            <a:off x="1485900" y="3886200"/>
            <a:ext cx="6934200" cy="1752600"/>
          </a:xfrm>
        </p:spPr>
        <p:txBody>
          <a:bodyPr/>
          <a:lstStyle/>
          <a:p>
            <a:pPr marL="0" indent="0" algn="ctr" eaLnBrk="1" hangingPunct="1">
              <a:buFont typeface="Wingdings" panose="05000000000000000000" pitchFamily="2" charset="2"/>
              <a:buNone/>
              <a:defRPr/>
            </a:pPr>
            <a:endParaRPr lang="en-US" altLang="en-US">
              <a:effectLst>
                <a:outerShdw blurRad="38100" dist="38100" dir="2700000" algn="tl">
                  <a:srgbClr val="000000"/>
                </a:outerShdw>
              </a:effectLst>
            </a:endParaRPr>
          </a:p>
        </p:txBody>
      </p:sp>
      <p:pic>
        <p:nvPicPr>
          <p:cNvPr id="2051" name="Picture 5" descr="logo_new">
            <a:extLst>
              <a:ext uri="{FF2B5EF4-FFF2-40B4-BE49-F238E27FC236}">
                <a16:creationId xmlns:a16="http://schemas.microsoft.com/office/drawing/2014/main" id="{E87899F4-0BA9-C335-CC02-436B67C894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3933825"/>
            <a:ext cx="4446588"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B103402-D8D3-4581-16BB-0312319DCD93}"/>
              </a:ext>
            </a:extLst>
          </p:cNvPr>
          <p:cNvSpPr>
            <a:spLocks noGrp="1" noChangeArrowheads="1"/>
          </p:cNvSpPr>
          <p:nvPr>
            <p:ph type="title" idx="4294967295"/>
          </p:nvPr>
        </p:nvSpPr>
        <p:spPr>
          <a:xfrm>
            <a:off x="495300" y="381000"/>
            <a:ext cx="8915400" cy="960438"/>
          </a:xfrm>
        </p:spPr>
        <p:txBody>
          <a:bodyPr/>
          <a:lstStyle/>
          <a:p>
            <a:pPr eaLnBrk="1" hangingPunct="1">
              <a:defRPr/>
            </a:pPr>
            <a:r>
              <a:rPr lang="en-IE" altLang="en-US" sz="2400">
                <a:effectLst>
                  <a:outerShdw blurRad="38100" dist="38100" dir="2700000" algn="tl">
                    <a:srgbClr val="000000"/>
                  </a:outerShdw>
                </a:effectLst>
              </a:rPr>
              <a:t>When deciding on subjects, take into consideration:-</a:t>
            </a:r>
            <a:endParaRPr lang="en-US" altLang="en-US" sz="2400">
              <a:effectLst>
                <a:outerShdw blurRad="38100" dist="38100" dir="2700000" algn="tl">
                  <a:srgbClr val="000000"/>
                </a:outerShdw>
              </a:effectLst>
            </a:endParaRPr>
          </a:p>
        </p:txBody>
      </p:sp>
      <p:sp>
        <p:nvSpPr>
          <p:cNvPr id="4099" name="Rectangle 3">
            <a:extLst>
              <a:ext uri="{FF2B5EF4-FFF2-40B4-BE49-F238E27FC236}">
                <a16:creationId xmlns:a16="http://schemas.microsoft.com/office/drawing/2014/main" id="{D2AC099F-688D-848C-9351-436048F37683}"/>
              </a:ext>
            </a:extLst>
          </p:cNvPr>
          <p:cNvSpPr>
            <a:spLocks noGrp="1" noChangeArrowheads="1"/>
          </p:cNvSpPr>
          <p:nvPr>
            <p:ph type="body" idx="4294967295"/>
          </p:nvPr>
        </p:nvSpPr>
        <p:spPr/>
        <p:txBody>
          <a:bodyPr/>
          <a:lstStyle/>
          <a:p>
            <a:pPr eaLnBrk="1" hangingPunct="1">
              <a:defRPr/>
            </a:pPr>
            <a:r>
              <a:rPr lang="en-IE" altLang="en-US" sz="2400">
                <a:effectLst>
                  <a:outerShdw blurRad="38100" dist="38100" dir="2700000" algn="tl">
                    <a:srgbClr val="000000"/>
                  </a:outerShdw>
                </a:effectLst>
              </a:rPr>
              <a:t>Student’s previous academic performance  in Junior Cert.</a:t>
            </a:r>
          </a:p>
          <a:p>
            <a:pPr eaLnBrk="1" hangingPunct="1">
              <a:defRPr/>
            </a:pPr>
            <a:r>
              <a:rPr lang="en-IE" altLang="en-US" sz="2400">
                <a:effectLst>
                  <a:outerShdw blurRad="38100" dist="38100" dir="2700000" algn="tl">
                    <a:srgbClr val="000000"/>
                  </a:outerShdw>
                </a:effectLst>
              </a:rPr>
              <a:t>DATS scores</a:t>
            </a:r>
          </a:p>
          <a:p>
            <a:pPr eaLnBrk="1" hangingPunct="1">
              <a:defRPr/>
            </a:pPr>
            <a:r>
              <a:rPr lang="en-IE" altLang="en-US" sz="2400">
                <a:effectLst>
                  <a:outerShdw blurRad="38100" dist="38100" dir="2700000" algn="tl">
                    <a:srgbClr val="000000"/>
                  </a:outerShdw>
                </a:effectLst>
              </a:rPr>
              <a:t>Experience in Transition Year</a:t>
            </a:r>
          </a:p>
          <a:p>
            <a:pPr eaLnBrk="1" hangingPunct="1">
              <a:defRPr/>
            </a:pPr>
            <a:r>
              <a:rPr lang="en-IE" altLang="en-US" sz="2400">
                <a:effectLst>
                  <a:outerShdw blurRad="38100" dist="38100" dir="2700000" algn="tl">
                    <a:srgbClr val="000000"/>
                  </a:outerShdw>
                </a:effectLst>
              </a:rPr>
              <a:t>Hobbies and Experience outside school</a:t>
            </a:r>
          </a:p>
          <a:p>
            <a:pPr eaLnBrk="1" hangingPunct="1">
              <a:defRPr/>
            </a:pPr>
            <a:r>
              <a:rPr lang="en-IE" altLang="en-US" sz="2400">
                <a:effectLst>
                  <a:outerShdw blurRad="38100" dist="38100" dir="2700000" algn="tl">
                    <a:srgbClr val="000000"/>
                  </a:outerShdw>
                </a:effectLst>
              </a:rPr>
              <a:t>Percentage of subject assessed by a final exam</a:t>
            </a:r>
          </a:p>
          <a:p>
            <a:pPr eaLnBrk="1" hangingPunct="1">
              <a:defRPr/>
            </a:pPr>
            <a:r>
              <a:rPr lang="en-IE" altLang="en-US" sz="2400">
                <a:effectLst>
                  <a:outerShdw blurRad="38100" dist="38100" dir="2700000" algn="tl">
                    <a:srgbClr val="000000"/>
                  </a:outerShdw>
                </a:effectLst>
              </a:rPr>
              <a:t>Meeting entry requirements for particular degrees</a:t>
            </a:r>
          </a:p>
          <a:p>
            <a:pPr eaLnBrk="1" hangingPunct="1">
              <a:buFont typeface="Wingdings" panose="05000000000000000000" pitchFamily="2" charset="2"/>
              <a:buNone/>
              <a:defRPr/>
            </a:pPr>
            <a:endParaRPr lang="en-IE" altLang="en-US" sz="2400">
              <a:effectLst>
                <a:outerShdw blurRad="38100" dist="38100" dir="2700000" algn="tl">
                  <a:srgbClr val="000000"/>
                </a:outerShdw>
              </a:effectLst>
            </a:endParaRPr>
          </a:p>
          <a:p>
            <a:pPr eaLnBrk="1" hangingPunct="1">
              <a:defRPr/>
            </a:pPr>
            <a:r>
              <a:rPr lang="en-IE" altLang="en-US" sz="2400">
                <a:effectLst>
                  <a:outerShdw blurRad="38100" dist="38100" dir="2700000" algn="tl">
                    <a:srgbClr val="000000"/>
                  </a:outerShdw>
                </a:effectLst>
              </a:rPr>
              <a:t>Most important of all, how </a:t>
            </a:r>
            <a:r>
              <a:rPr lang="en-IE" altLang="en-US" sz="2400" u="sng">
                <a:effectLst>
                  <a:outerShdw blurRad="38100" dist="38100" dir="2700000" algn="tl">
                    <a:srgbClr val="000000"/>
                  </a:outerShdw>
                </a:effectLst>
              </a:rPr>
              <a:t>interested</a:t>
            </a:r>
            <a:r>
              <a:rPr lang="en-IE" altLang="en-US" sz="2400">
                <a:effectLst>
                  <a:outerShdw blurRad="38100" dist="38100" dir="2700000" algn="tl">
                    <a:srgbClr val="000000"/>
                  </a:outerShdw>
                </a:effectLst>
              </a:rPr>
              <a:t> is the student in the subject.</a:t>
            </a:r>
          </a:p>
          <a:p>
            <a:pPr eaLnBrk="1" hangingPunct="1">
              <a:defRPr/>
            </a:pPr>
            <a:endParaRPr lang="en-IE" altLang="en-US" sz="2400">
              <a:effectLst>
                <a:outerShdw blurRad="38100" dist="38100" dir="2700000" algn="tl">
                  <a:srgbClr val="000000"/>
                </a:outerShdw>
              </a:effectLst>
            </a:endParaRPr>
          </a:p>
          <a:p>
            <a:pPr eaLnBrk="1" hangingPunct="1">
              <a:defRPr/>
            </a:pPr>
            <a:endParaRPr lang="en-IE" altLang="en-US" sz="2400">
              <a:effectLst>
                <a:outerShdw blurRad="38100" dist="38100" dir="2700000" algn="tl">
                  <a:srgbClr val="000000"/>
                </a:outerShdw>
              </a:effectLst>
            </a:endParaRPr>
          </a:p>
          <a:p>
            <a:pPr eaLnBrk="1" hangingPunct="1">
              <a:defRPr/>
            </a:pPr>
            <a:endParaRPr lang="en-US" altLang="en-US" sz="2400">
              <a:effectLst>
                <a:outerShdw blurRad="38100" dist="38100" dir="2700000" algn="tl">
                  <a:srgbClr val="000000"/>
                </a:outerShdw>
              </a:effectLst>
            </a:endParaRPr>
          </a:p>
        </p:txBody>
      </p:sp>
      <p:pic>
        <p:nvPicPr>
          <p:cNvPr id="3075" name="Picture 5" descr="logo_new">
            <a:extLst>
              <a:ext uri="{FF2B5EF4-FFF2-40B4-BE49-F238E27FC236}">
                <a16:creationId xmlns:a16="http://schemas.microsoft.com/office/drawing/2014/main" id="{2B5FCD02-FD57-90C5-7343-4CF5BD09CA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513" y="5589588"/>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fade">
                                      <p:cBhvr>
                                        <p:cTn id="12" dur="2000"/>
                                        <p:tgtEl>
                                          <p:spTgt spid="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fade">
                                      <p:cBhvr>
                                        <p:cTn id="17" dur="2000"/>
                                        <p:tgtEl>
                                          <p:spTgt spid="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fade">
                                      <p:cBhvr>
                                        <p:cTn id="22" dur="2000"/>
                                        <p:tgtEl>
                                          <p:spTgt spid="4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fade">
                                      <p:cBhvr>
                                        <p:cTn id="27" dur="2000"/>
                                        <p:tgtEl>
                                          <p:spTgt spid="4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fade">
                                      <p:cBhvr>
                                        <p:cTn id="32" dur="2000"/>
                                        <p:tgtEl>
                                          <p:spTgt spid="409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Effect transition="in" filter="fade">
                                      <p:cBhvr>
                                        <p:cTn id="37" dur="2000"/>
                                        <p:tgtEl>
                                          <p:spTgt spid="409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099">
                                            <p:txEl>
                                              <p:pRg st="7" end="7"/>
                                            </p:txEl>
                                          </p:spTgt>
                                        </p:tgtEl>
                                        <p:attrNameLst>
                                          <p:attrName>style.visibility</p:attrName>
                                        </p:attrNameLst>
                                      </p:cBhvr>
                                      <p:to>
                                        <p:strVal val="visible"/>
                                      </p:to>
                                    </p:set>
                                    <p:animEffect transition="in" filter="fade">
                                      <p:cBhvr>
                                        <p:cTn id="42" dur="20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A756D20-812E-DD03-996F-4892645BF777}"/>
              </a:ext>
            </a:extLst>
          </p:cNvPr>
          <p:cNvSpPr>
            <a:spLocks noGrp="1" noChangeArrowheads="1"/>
          </p:cNvSpPr>
          <p:nvPr>
            <p:ph type="title" idx="4294967295"/>
          </p:nvPr>
        </p:nvSpPr>
        <p:spPr/>
        <p:txBody>
          <a:bodyPr/>
          <a:lstStyle/>
          <a:p>
            <a:pPr eaLnBrk="1" hangingPunct="1">
              <a:defRPr/>
            </a:pPr>
            <a:r>
              <a:rPr lang="en-IE" altLang="en-US" sz="2800">
                <a:effectLst>
                  <a:outerShdw blurRad="38100" dist="38100" dir="2700000" algn="tl">
                    <a:srgbClr val="000000"/>
                  </a:outerShdw>
                </a:effectLst>
              </a:rPr>
              <a:t>Subjects offered at DCW</a:t>
            </a:r>
            <a:endParaRPr lang="en-US" altLang="en-US" sz="2800">
              <a:effectLst>
                <a:outerShdw blurRad="38100" dist="38100" dir="2700000" algn="tl">
                  <a:srgbClr val="000000"/>
                </a:outerShdw>
              </a:effectLst>
            </a:endParaRPr>
          </a:p>
        </p:txBody>
      </p:sp>
      <p:sp>
        <p:nvSpPr>
          <p:cNvPr id="5123" name="Rectangle 3">
            <a:extLst>
              <a:ext uri="{FF2B5EF4-FFF2-40B4-BE49-F238E27FC236}">
                <a16:creationId xmlns:a16="http://schemas.microsoft.com/office/drawing/2014/main" id="{C44B32E9-D61A-6DC5-F1FD-CE9C15D89117}"/>
              </a:ext>
            </a:extLst>
          </p:cNvPr>
          <p:cNvSpPr>
            <a:spLocks noGrp="1" noChangeArrowheads="1"/>
          </p:cNvSpPr>
          <p:nvPr>
            <p:ph type="body" idx="4294967295"/>
          </p:nvPr>
        </p:nvSpPr>
        <p:spPr>
          <a:xfrm>
            <a:off x="495300" y="1484313"/>
            <a:ext cx="8915400" cy="4611687"/>
          </a:xfrm>
        </p:spPr>
        <p:txBody>
          <a:bodyPr/>
          <a:lstStyle/>
          <a:p>
            <a:pPr eaLnBrk="1" hangingPunct="1">
              <a:defRPr/>
            </a:pPr>
            <a:r>
              <a:rPr lang="en-IE" altLang="en-US" sz="2000" dirty="0">
                <a:effectLst>
                  <a:outerShdw blurRad="38100" dist="38100" dir="2700000" algn="tl">
                    <a:srgbClr val="000000"/>
                  </a:outerShdw>
                </a:effectLst>
              </a:rPr>
              <a:t>English, Irish and Maths are compulsory – </a:t>
            </a:r>
          </a:p>
          <a:p>
            <a:pPr eaLnBrk="1" hangingPunct="1">
              <a:defRPr/>
            </a:pPr>
            <a:r>
              <a:rPr lang="en-IE" altLang="en-US" sz="2000" dirty="0">
                <a:effectLst>
                  <a:outerShdw blurRad="38100" dist="38100" dir="2700000" algn="tl">
                    <a:srgbClr val="000000"/>
                  </a:outerShdw>
                </a:effectLst>
              </a:rPr>
              <a:t>French, German and Spanish</a:t>
            </a:r>
          </a:p>
          <a:p>
            <a:pPr eaLnBrk="1" hangingPunct="1">
              <a:defRPr/>
            </a:pPr>
            <a:r>
              <a:rPr lang="en-IE" altLang="en-US" sz="2000" dirty="0">
                <a:effectLst>
                  <a:outerShdw blurRad="38100" dist="38100" dir="2700000" algn="tl">
                    <a:srgbClr val="000000"/>
                  </a:outerShdw>
                </a:effectLst>
              </a:rPr>
              <a:t>Physics, Chemistry and Biology</a:t>
            </a:r>
          </a:p>
          <a:p>
            <a:pPr eaLnBrk="1" hangingPunct="1">
              <a:defRPr/>
            </a:pPr>
            <a:r>
              <a:rPr lang="en-IE" altLang="en-US" sz="2000" dirty="0">
                <a:effectLst>
                  <a:outerShdw blurRad="38100" dist="38100" dir="2700000" algn="tl">
                    <a:srgbClr val="000000"/>
                  </a:outerShdw>
                </a:effectLst>
              </a:rPr>
              <a:t>Economics, Accountancy and Business</a:t>
            </a:r>
          </a:p>
          <a:p>
            <a:pPr eaLnBrk="1" hangingPunct="1">
              <a:defRPr/>
            </a:pPr>
            <a:r>
              <a:rPr lang="en-IE" altLang="en-US" sz="2000" dirty="0">
                <a:effectLst>
                  <a:outerShdw blurRad="38100" dist="38100" dir="2700000" algn="tl">
                    <a:srgbClr val="000000"/>
                  </a:outerShdw>
                </a:effectLst>
              </a:rPr>
              <a:t>History and Geography</a:t>
            </a:r>
          </a:p>
          <a:p>
            <a:pPr eaLnBrk="1" hangingPunct="1">
              <a:defRPr/>
            </a:pPr>
            <a:r>
              <a:rPr lang="en-IE" altLang="en-US" sz="2000" dirty="0">
                <a:effectLst>
                  <a:outerShdw blurRad="38100" dist="38100" dir="2700000" algn="tl">
                    <a:srgbClr val="000000"/>
                  </a:outerShdw>
                </a:effectLst>
              </a:rPr>
              <a:t>Music, Home Economics and Art</a:t>
            </a:r>
          </a:p>
          <a:p>
            <a:pPr eaLnBrk="1" hangingPunct="1">
              <a:defRPr/>
            </a:pPr>
            <a:r>
              <a:rPr lang="en-IE" altLang="en-US" sz="2000" dirty="0">
                <a:effectLst>
                  <a:outerShdw blurRad="38100" dist="38100" dir="2700000" algn="tl">
                    <a:srgbClr val="000000"/>
                  </a:outerShdw>
                </a:effectLst>
              </a:rPr>
              <a:t>LCVP</a:t>
            </a:r>
          </a:p>
          <a:p>
            <a:pPr eaLnBrk="1" hangingPunct="1">
              <a:defRPr/>
            </a:pPr>
            <a:endParaRPr lang="en-IE" altLang="en-US" sz="2000" dirty="0">
              <a:effectLst>
                <a:outerShdw blurRad="38100" dist="38100" dir="2700000" algn="tl">
                  <a:srgbClr val="000000"/>
                </a:outerShdw>
              </a:effectLst>
            </a:endParaRPr>
          </a:p>
          <a:p>
            <a:pPr eaLnBrk="1" hangingPunct="1">
              <a:defRPr/>
            </a:pPr>
            <a:endParaRPr lang="en-IE" altLang="en-US" sz="2000" dirty="0">
              <a:effectLst>
                <a:outerShdw blurRad="38100" dist="38100" dir="2700000" algn="tl">
                  <a:srgbClr val="000000"/>
                </a:outerShdw>
              </a:effectLst>
            </a:endParaRPr>
          </a:p>
          <a:p>
            <a:pPr eaLnBrk="1" hangingPunct="1">
              <a:defRPr/>
            </a:pPr>
            <a:r>
              <a:rPr lang="en-IE" altLang="en-US" sz="2000" dirty="0">
                <a:effectLst>
                  <a:outerShdw blurRad="38100" dist="38100" dir="2700000" algn="tl">
                    <a:srgbClr val="000000"/>
                  </a:outerShdw>
                </a:effectLst>
              </a:rPr>
              <a:t>A student can choose to study extra subjects  outside school, but it is the responsibility of the student and parent to ensure completion of coursework and to inform school if student is studying subject or dropping subject.</a:t>
            </a:r>
          </a:p>
          <a:p>
            <a:pPr eaLnBrk="1" hangingPunct="1">
              <a:buFont typeface="Wingdings" panose="05000000000000000000" pitchFamily="2" charset="2"/>
              <a:buNone/>
              <a:defRPr/>
            </a:pPr>
            <a:endParaRPr lang="en-US" altLang="en-US" sz="2400" dirty="0">
              <a:effectLst>
                <a:outerShdw blurRad="38100" dist="38100" dir="2700000" algn="tl">
                  <a:srgbClr val="000000"/>
                </a:outerShdw>
              </a:effectLst>
            </a:endParaRPr>
          </a:p>
        </p:txBody>
      </p:sp>
      <p:pic>
        <p:nvPicPr>
          <p:cNvPr id="4099" name="Picture 5" descr="logo_new">
            <a:extLst>
              <a:ext uri="{FF2B5EF4-FFF2-40B4-BE49-F238E27FC236}">
                <a16:creationId xmlns:a16="http://schemas.microsoft.com/office/drawing/2014/main" id="{55E078F1-0931-7B4A-DFBA-37672EB8F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513" y="3716338"/>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898" decel="100000" fill="hold"/>
                                        <p:tgtEl>
                                          <p:spTgt spid="512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5122"/>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5123">
                                            <p:txEl>
                                              <p:pRg st="0" end="0"/>
                                            </p:txEl>
                                          </p:spTgt>
                                        </p:tgtEl>
                                        <p:attrNameLst>
                                          <p:attrName>style.visibility</p:attrName>
                                        </p:attrNameLst>
                                      </p:cBhvr>
                                      <p:to>
                                        <p:strVal val="visible"/>
                                      </p:to>
                                    </p:set>
                                    <p:animEffect transition="in" filter="fade">
                                      <p:cBhvr>
                                        <p:cTn id="15" dur="1000"/>
                                        <p:tgtEl>
                                          <p:spTgt spid="5123">
                                            <p:txEl>
                                              <p:pRg st="0" end="0"/>
                                            </p:txEl>
                                          </p:spTgt>
                                        </p:tgtEl>
                                      </p:cBhvr>
                                    </p:animEffect>
                                    <p:anim calcmode="lin" valueType="num">
                                      <p:cBhvr>
                                        <p:cTn id="16" dur="1000" fill="hold"/>
                                        <p:tgtEl>
                                          <p:spTgt spid="512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512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512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5123">
                                            <p:txEl>
                                              <p:pRg st="1" end="1"/>
                                            </p:txEl>
                                          </p:spTgt>
                                        </p:tgtEl>
                                        <p:attrNameLst>
                                          <p:attrName>style.visibility</p:attrName>
                                        </p:attrNameLst>
                                      </p:cBhvr>
                                      <p:to>
                                        <p:strVal val="visible"/>
                                      </p:to>
                                    </p:set>
                                    <p:animEffect transition="in" filter="fade">
                                      <p:cBhvr>
                                        <p:cTn id="23" dur="1000"/>
                                        <p:tgtEl>
                                          <p:spTgt spid="5123">
                                            <p:txEl>
                                              <p:pRg st="1" end="1"/>
                                            </p:txEl>
                                          </p:spTgt>
                                        </p:tgtEl>
                                      </p:cBhvr>
                                    </p:animEffect>
                                    <p:anim calcmode="lin" valueType="num">
                                      <p:cBhvr>
                                        <p:cTn id="24" dur="1000" fill="hold"/>
                                        <p:tgtEl>
                                          <p:spTgt spid="5123">
                                            <p:txEl>
                                              <p:pRg st="1" end="1"/>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512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512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5123">
                                            <p:txEl>
                                              <p:pRg st="2" end="2"/>
                                            </p:txEl>
                                          </p:spTgt>
                                        </p:tgtEl>
                                        <p:attrNameLst>
                                          <p:attrName>style.visibility</p:attrName>
                                        </p:attrNameLst>
                                      </p:cBhvr>
                                      <p:to>
                                        <p:strVal val="visible"/>
                                      </p:to>
                                    </p:set>
                                    <p:animEffect transition="in" filter="fade">
                                      <p:cBhvr>
                                        <p:cTn id="31" dur="1000"/>
                                        <p:tgtEl>
                                          <p:spTgt spid="5123">
                                            <p:txEl>
                                              <p:pRg st="2" end="2"/>
                                            </p:txEl>
                                          </p:spTgt>
                                        </p:tgtEl>
                                      </p:cBhvr>
                                    </p:animEffect>
                                    <p:anim calcmode="lin" valueType="num">
                                      <p:cBhvr>
                                        <p:cTn id="32" dur="1000" fill="hold"/>
                                        <p:tgtEl>
                                          <p:spTgt spid="5123">
                                            <p:txEl>
                                              <p:pRg st="2" end="2"/>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512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512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5123">
                                            <p:txEl>
                                              <p:pRg st="3" end="3"/>
                                            </p:txEl>
                                          </p:spTgt>
                                        </p:tgtEl>
                                        <p:attrNameLst>
                                          <p:attrName>style.visibility</p:attrName>
                                        </p:attrNameLst>
                                      </p:cBhvr>
                                      <p:to>
                                        <p:strVal val="visible"/>
                                      </p:to>
                                    </p:set>
                                    <p:animEffect transition="in" filter="fade">
                                      <p:cBhvr>
                                        <p:cTn id="39" dur="1000"/>
                                        <p:tgtEl>
                                          <p:spTgt spid="5123">
                                            <p:txEl>
                                              <p:pRg st="3" end="3"/>
                                            </p:txEl>
                                          </p:spTgt>
                                        </p:tgtEl>
                                      </p:cBhvr>
                                    </p:animEffect>
                                    <p:anim calcmode="lin" valueType="num">
                                      <p:cBhvr>
                                        <p:cTn id="40" dur="1000" fill="hold"/>
                                        <p:tgtEl>
                                          <p:spTgt spid="5123">
                                            <p:txEl>
                                              <p:pRg st="3" end="3"/>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512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512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5123">
                                            <p:txEl>
                                              <p:pRg st="4" end="4"/>
                                            </p:txEl>
                                          </p:spTgt>
                                        </p:tgtEl>
                                        <p:attrNameLst>
                                          <p:attrName>style.visibility</p:attrName>
                                        </p:attrNameLst>
                                      </p:cBhvr>
                                      <p:to>
                                        <p:strVal val="visible"/>
                                      </p:to>
                                    </p:set>
                                    <p:animEffect transition="in" filter="fade">
                                      <p:cBhvr>
                                        <p:cTn id="47" dur="1000"/>
                                        <p:tgtEl>
                                          <p:spTgt spid="5123">
                                            <p:txEl>
                                              <p:pRg st="4" end="4"/>
                                            </p:txEl>
                                          </p:spTgt>
                                        </p:tgtEl>
                                      </p:cBhvr>
                                    </p:animEffect>
                                    <p:anim calcmode="lin" valueType="num">
                                      <p:cBhvr>
                                        <p:cTn id="48" dur="1000" fill="hold"/>
                                        <p:tgtEl>
                                          <p:spTgt spid="5123">
                                            <p:txEl>
                                              <p:pRg st="4" end="4"/>
                                            </p:txEl>
                                          </p:spTgt>
                                        </p:tgtEl>
                                        <p:attrNameLst>
                                          <p:attrName>ppt_x</p:attrName>
                                        </p:attrNameLst>
                                      </p:cBhvr>
                                      <p:tavLst>
                                        <p:tav tm="0">
                                          <p:val>
                                            <p:strVal val="#ppt_x"/>
                                          </p:val>
                                        </p:tav>
                                        <p:tav tm="100000">
                                          <p:val>
                                            <p:strVal val="#ppt_x"/>
                                          </p:val>
                                        </p:tav>
                                      </p:tavLst>
                                    </p:anim>
                                    <p:anim calcmode="lin" valueType="num">
                                      <p:cBhvr>
                                        <p:cTn id="49" dur="898" decel="100000" fill="hold"/>
                                        <p:tgtEl>
                                          <p:spTgt spid="5123">
                                            <p:txEl>
                                              <p:pRg st="4" end="4"/>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898"/>
                                          </p:stCondLst>
                                        </p:cTn>
                                        <p:tgtEl>
                                          <p:spTgt spid="512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grpId="0" nodeType="clickEffect">
                                  <p:stCondLst>
                                    <p:cond delay="0"/>
                                  </p:stCondLst>
                                  <p:childTnLst>
                                    <p:set>
                                      <p:cBhvr>
                                        <p:cTn id="54" dur="1" fill="hold">
                                          <p:stCondLst>
                                            <p:cond delay="0"/>
                                          </p:stCondLst>
                                        </p:cTn>
                                        <p:tgtEl>
                                          <p:spTgt spid="5123">
                                            <p:txEl>
                                              <p:pRg st="5" end="5"/>
                                            </p:txEl>
                                          </p:spTgt>
                                        </p:tgtEl>
                                        <p:attrNameLst>
                                          <p:attrName>style.visibility</p:attrName>
                                        </p:attrNameLst>
                                      </p:cBhvr>
                                      <p:to>
                                        <p:strVal val="visible"/>
                                      </p:to>
                                    </p:set>
                                    <p:animEffect transition="in" filter="fade">
                                      <p:cBhvr>
                                        <p:cTn id="55" dur="1000"/>
                                        <p:tgtEl>
                                          <p:spTgt spid="5123">
                                            <p:txEl>
                                              <p:pRg st="5" end="5"/>
                                            </p:txEl>
                                          </p:spTgt>
                                        </p:tgtEl>
                                      </p:cBhvr>
                                    </p:animEffect>
                                    <p:anim calcmode="lin" valueType="num">
                                      <p:cBhvr>
                                        <p:cTn id="56" dur="1000" fill="hold"/>
                                        <p:tgtEl>
                                          <p:spTgt spid="5123">
                                            <p:txEl>
                                              <p:pRg st="5" end="5"/>
                                            </p:txEl>
                                          </p:spTgt>
                                        </p:tgtEl>
                                        <p:attrNameLst>
                                          <p:attrName>ppt_x</p:attrName>
                                        </p:attrNameLst>
                                      </p:cBhvr>
                                      <p:tavLst>
                                        <p:tav tm="0">
                                          <p:val>
                                            <p:strVal val="#ppt_x"/>
                                          </p:val>
                                        </p:tav>
                                        <p:tav tm="100000">
                                          <p:val>
                                            <p:strVal val="#ppt_x"/>
                                          </p:val>
                                        </p:tav>
                                      </p:tavLst>
                                    </p:anim>
                                    <p:anim calcmode="lin" valueType="num">
                                      <p:cBhvr>
                                        <p:cTn id="57" dur="898" decel="100000" fill="hold"/>
                                        <p:tgtEl>
                                          <p:spTgt spid="5123">
                                            <p:txEl>
                                              <p:pRg st="5" end="5"/>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898"/>
                                          </p:stCondLst>
                                        </p:cTn>
                                        <p:tgtEl>
                                          <p:spTgt spid="512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37" presetClass="entr" presetSubtype="0" fill="hold" grpId="0" nodeType="clickEffect">
                                  <p:stCondLst>
                                    <p:cond delay="0"/>
                                  </p:stCondLst>
                                  <p:childTnLst>
                                    <p:set>
                                      <p:cBhvr>
                                        <p:cTn id="62" dur="1" fill="hold">
                                          <p:stCondLst>
                                            <p:cond delay="0"/>
                                          </p:stCondLst>
                                        </p:cTn>
                                        <p:tgtEl>
                                          <p:spTgt spid="5123">
                                            <p:txEl>
                                              <p:pRg st="6" end="6"/>
                                            </p:txEl>
                                          </p:spTgt>
                                        </p:tgtEl>
                                        <p:attrNameLst>
                                          <p:attrName>style.visibility</p:attrName>
                                        </p:attrNameLst>
                                      </p:cBhvr>
                                      <p:to>
                                        <p:strVal val="visible"/>
                                      </p:to>
                                    </p:set>
                                    <p:animEffect transition="in" filter="fade">
                                      <p:cBhvr>
                                        <p:cTn id="63" dur="1000"/>
                                        <p:tgtEl>
                                          <p:spTgt spid="5123">
                                            <p:txEl>
                                              <p:pRg st="6" end="6"/>
                                            </p:txEl>
                                          </p:spTgt>
                                        </p:tgtEl>
                                      </p:cBhvr>
                                    </p:animEffect>
                                    <p:anim calcmode="lin" valueType="num">
                                      <p:cBhvr>
                                        <p:cTn id="64" dur="1000" fill="hold"/>
                                        <p:tgtEl>
                                          <p:spTgt spid="5123">
                                            <p:txEl>
                                              <p:pRg st="6" end="6"/>
                                            </p:txEl>
                                          </p:spTgt>
                                        </p:tgtEl>
                                        <p:attrNameLst>
                                          <p:attrName>ppt_x</p:attrName>
                                        </p:attrNameLst>
                                      </p:cBhvr>
                                      <p:tavLst>
                                        <p:tav tm="0">
                                          <p:val>
                                            <p:strVal val="#ppt_x"/>
                                          </p:val>
                                        </p:tav>
                                        <p:tav tm="100000">
                                          <p:val>
                                            <p:strVal val="#ppt_x"/>
                                          </p:val>
                                        </p:tav>
                                      </p:tavLst>
                                    </p:anim>
                                    <p:anim calcmode="lin" valueType="num">
                                      <p:cBhvr>
                                        <p:cTn id="65" dur="898" decel="100000" fill="hold"/>
                                        <p:tgtEl>
                                          <p:spTgt spid="5123">
                                            <p:txEl>
                                              <p:pRg st="6" end="6"/>
                                            </p:txEl>
                                          </p:spTgt>
                                        </p:tgtEl>
                                        <p:attrNameLst>
                                          <p:attrName>ppt_y</p:attrName>
                                        </p:attrNameLst>
                                      </p:cBhvr>
                                      <p:tavLst>
                                        <p:tav tm="0">
                                          <p:val>
                                            <p:strVal val="#ppt_y+1"/>
                                          </p:val>
                                        </p:tav>
                                        <p:tav tm="100000">
                                          <p:val>
                                            <p:strVal val="#ppt_y-.03"/>
                                          </p:val>
                                        </p:tav>
                                      </p:tavLst>
                                    </p:anim>
                                    <p:anim calcmode="lin" valueType="num">
                                      <p:cBhvr>
                                        <p:cTn id="66" dur="100" accel="100000" fill="hold">
                                          <p:stCondLst>
                                            <p:cond delay="898"/>
                                          </p:stCondLst>
                                        </p:cTn>
                                        <p:tgtEl>
                                          <p:spTgt spid="512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37" presetClass="entr" presetSubtype="0" fill="hold" grpId="0" nodeType="clickEffect">
                                  <p:stCondLst>
                                    <p:cond delay="0"/>
                                  </p:stCondLst>
                                  <p:childTnLst>
                                    <p:set>
                                      <p:cBhvr>
                                        <p:cTn id="70" dur="1" fill="hold">
                                          <p:stCondLst>
                                            <p:cond delay="0"/>
                                          </p:stCondLst>
                                        </p:cTn>
                                        <p:tgtEl>
                                          <p:spTgt spid="5123">
                                            <p:txEl>
                                              <p:pRg st="9" end="9"/>
                                            </p:txEl>
                                          </p:spTgt>
                                        </p:tgtEl>
                                        <p:attrNameLst>
                                          <p:attrName>style.visibility</p:attrName>
                                        </p:attrNameLst>
                                      </p:cBhvr>
                                      <p:to>
                                        <p:strVal val="visible"/>
                                      </p:to>
                                    </p:set>
                                    <p:animEffect transition="in" filter="fade">
                                      <p:cBhvr>
                                        <p:cTn id="71" dur="1000"/>
                                        <p:tgtEl>
                                          <p:spTgt spid="5123">
                                            <p:txEl>
                                              <p:pRg st="9" end="9"/>
                                            </p:txEl>
                                          </p:spTgt>
                                        </p:tgtEl>
                                      </p:cBhvr>
                                    </p:animEffect>
                                    <p:anim calcmode="lin" valueType="num">
                                      <p:cBhvr>
                                        <p:cTn id="72" dur="1000" fill="hold"/>
                                        <p:tgtEl>
                                          <p:spTgt spid="5123">
                                            <p:txEl>
                                              <p:pRg st="9" end="9"/>
                                            </p:txEl>
                                          </p:spTgt>
                                        </p:tgtEl>
                                        <p:attrNameLst>
                                          <p:attrName>ppt_x</p:attrName>
                                        </p:attrNameLst>
                                      </p:cBhvr>
                                      <p:tavLst>
                                        <p:tav tm="0">
                                          <p:val>
                                            <p:strVal val="#ppt_x"/>
                                          </p:val>
                                        </p:tav>
                                        <p:tav tm="100000">
                                          <p:val>
                                            <p:strVal val="#ppt_x"/>
                                          </p:val>
                                        </p:tav>
                                      </p:tavLst>
                                    </p:anim>
                                    <p:anim calcmode="lin" valueType="num">
                                      <p:cBhvr>
                                        <p:cTn id="73" dur="898" decel="100000" fill="hold"/>
                                        <p:tgtEl>
                                          <p:spTgt spid="5123">
                                            <p:txEl>
                                              <p:pRg st="9" end="9"/>
                                            </p:txEl>
                                          </p:spTgt>
                                        </p:tgtEl>
                                        <p:attrNameLst>
                                          <p:attrName>ppt_y</p:attrName>
                                        </p:attrNameLst>
                                      </p:cBhvr>
                                      <p:tavLst>
                                        <p:tav tm="0">
                                          <p:val>
                                            <p:strVal val="#ppt_y+1"/>
                                          </p:val>
                                        </p:tav>
                                        <p:tav tm="100000">
                                          <p:val>
                                            <p:strVal val="#ppt_y-.03"/>
                                          </p:val>
                                        </p:tav>
                                      </p:tavLst>
                                    </p:anim>
                                    <p:anim calcmode="lin" valueType="num">
                                      <p:cBhvr>
                                        <p:cTn id="74" dur="100" accel="100000" fill="hold">
                                          <p:stCondLst>
                                            <p:cond delay="898"/>
                                          </p:stCondLst>
                                        </p:cTn>
                                        <p:tgtEl>
                                          <p:spTgt spid="5123">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56D9882D-CF11-B516-FBC5-F021EC874CE3}"/>
              </a:ext>
            </a:extLst>
          </p:cNvPr>
          <p:cNvSpPr>
            <a:spLocks noGrp="1" noChangeArrowheads="1"/>
          </p:cNvSpPr>
          <p:nvPr>
            <p:ph type="title"/>
          </p:nvPr>
        </p:nvSpPr>
        <p:spPr/>
        <p:txBody>
          <a:bodyPr/>
          <a:lstStyle/>
          <a:p>
            <a:r>
              <a:rPr lang="en-IE" altLang="en-US" sz="2800"/>
              <a:t>Leaving Certificate Vocational Programme</a:t>
            </a:r>
          </a:p>
        </p:txBody>
      </p:sp>
      <p:sp>
        <p:nvSpPr>
          <p:cNvPr id="5122" name="Content Placeholder 2">
            <a:extLst>
              <a:ext uri="{FF2B5EF4-FFF2-40B4-BE49-F238E27FC236}">
                <a16:creationId xmlns:a16="http://schemas.microsoft.com/office/drawing/2014/main" id="{A317BD48-3BAA-1D74-C6D3-31EBBE042018}"/>
              </a:ext>
            </a:extLst>
          </p:cNvPr>
          <p:cNvSpPr>
            <a:spLocks noGrp="1" noChangeArrowheads="1"/>
          </p:cNvSpPr>
          <p:nvPr>
            <p:ph idx="1"/>
          </p:nvPr>
        </p:nvSpPr>
        <p:spPr>
          <a:xfrm>
            <a:off x="495300" y="1412875"/>
            <a:ext cx="8915400" cy="4683125"/>
          </a:xfrm>
        </p:spPr>
        <p:txBody>
          <a:bodyPr/>
          <a:lstStyle/>
          <a:p>
            <a:r>
              <a:rPr lang="en-IE" altLang="en-US" sz="2000"/>
              <a:t>60% Portfolio – CV, Action Plan, Career Investigation, Summary Report, Video Interview, Work Experience Diary.</a:t>
            </a:r>
          </a:p>
          <a:p>
            <a:r>
              <a:rPr lang="en-IE" altLang="en-US" sz="2000"/>
              <a:t>40% Exam in May</a:t>
            </a:r>
          </a:p>
          <a:p>
            <a:endParaRPr lang="en-IE" altLang="en-US" sz="2000"/>
          </a:p>
          <a:p>
            <a:r>
              <a:rPr lang="en-IE" altLang="en-US" sz="2000"/>
              <a:t>Student needs to be studying Irish and a Modern Language – unless exempt.  Exposure to modern language acceptable.  Does  not need to sit exam.</a:t>
            </a:r>
          </a:p>
          <a:p>
            <a:endParaRPr lang="en-IE" altLang="en-US" sz="2000"/>
          </a:p>
          <a:p>
            <a:r>
              <a:rPr lang="en-IE" altLang="en-US" sz="2000"/>
              <a:t>Student must have a combination of VSG (Vocational Subject Groupings)</a:t>
            </a:r>
          </a:p>
          <a:p>
            <a:r>
              <a:rPr lang="en-IE" altLang="en-US" sz="2000"/>
              <a:t>This information is available to student from Guidance Counsellor and can be found online.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F22488B-6A85-4D55-4C58-F6021360DAF3}"/>
              </a:ext>
            </a:extLst>
          </p:cNvPr>
          <p:cNvSpPr>
            <a:spLocks noGrp="1" noChangeArrowheads="1"/>
          </p:cNvSpPr>
          <p:nvPr>
            <p:ph type="title" idx="4294967295"/>
          </p:nvPr>
        </p:nvSpPr>
        <p:spPr/>
        <p:txBody>
          <a:bodyPr/>
          <a:lstStyle/>
          <a:p>
            <a:pPr eaLnBrk="1" hangingPunct="1">
              <a:defRPr/>
            </a:pPr>
            <a:r>
              <a:rPr lang="en-IE" altLang="en-US" sz="2400">
                <a:effectLst>
                  <a:outerShdw blurRad="38100" dist="38100" dir="2700000" algn="tl">
                    <a:srgbClr val="000000"/>
                  </a:outerShdw>
                </a:effectLst>
              </a:rPr>
              <a:t>Leaving Certificate Subject Choices</a:t>
            </a:r>
            <a:endParaRPr lang="en-US" altLang="en-US" sz="2400">
              <a:effectLst>
                <a:outerShdw blurRad="38100" dist="38100" dir="2700000" algn="tl">
                  <a:srgbClr val="000000"/>
                </a:outerShdw>
              </a:effectLst>
            </a:endParaRPr>
          </a:p>
        </p:txBody>
      </p:sp>
      <p:sp>
        <p:nvSpPr>
          <p:cNvPr id="6147" name="Rectangle 3">
            <a:extLst>
              <a:ext uri="{FF2B5EF4-FFF2-40B4-BE49-F238E27FC236}">
                <a16:creationId xmlns:a16="http://schemas.microsoft.com/office/drawing/2014/main" id="{0F27180D-0595-4DE1-88B8-AB8150659A28}"/>
              </a:ext>
            </a:extLst>
          </p:cNvPr>
          <p:cNvSpPr>
            <a:spLocks noGrp="1" noChangeArrowheads="1"/>
          </p:cNvSpPr>
          <p:nvPr>
            <p:ph type="body" idx="4294967295"/>
          </p:nvPr>
        </p:nvSpPr>
        <p:spPr/>
        <p:txBody>
          <a:bodyPr/>
          <a:lstStyle/>
          <a:p>
            <a:pPr eaLnBrk="1" hangingPunct="1">
              <a:defRPr/>
            </a:pPr>
            <a:r>
              <a:rPr lang="en-IE" altLang="en-US" sz="2400">
                <a:effectLst>
                  <a:outerShdw blurRad="38100" dist="38100" dir="2700000" algn="tl">
                    <a:srgbClr val="000000"/>
                  </a:outerShdw>
                </a:effectLst>
              </a:rPr>
              <a:t>In Dominican College Wicklow we encourage students to take a Foreign Language and a Science subject.</a:t>
            </a:r>
          </a:p>
          <a:p>
            <a:pPr eaLnBrk="1" hangingPunct="1">
              <a:defRPr/>
            </a:pPr>
            <a:r>
              <a:rPr lang="en-IE" altLang="en-US" sz="2400">
                <a:effectLst>
                  <a:outerShdw blurRad="38100" dist="38100" dir="2700000" algn="tl">
                    <a:srgbClr val="000000"/>
                  </a:outerShdw>
                </a:effectLst>
              </a:rPr>
              <a:t>This covers most Entry requirements for most courses.</a:t>
            </a:r>
          </a:p>
          <a:p>
            <a:pPr eaLnBrk="1" hangingPunct="1">
              <a:defRPr/>
            </a:pPr>
            <a:r>
              <a:rPr lang="en-IE" altLang="en-US" sz="2400">
                <a:effectLst>
                  <a:outerShdw blurRad="38100" dist="38100" dir="2700000" algn="tl">
                    <a:srgbClr val="000000"/>
                  </a:outerShdw>
                </a:effectLst>
              </a:rPr>
              <a:t>Be aware that they need at least a H5 in Irish to become a Primary School Teacher</a:t>
            </a:r>
          </a:p>
          <a:p>
            <a:pPr eaLnBrk="1" hangingPunct="1">
              <a:defRPr/>
            </a:pPr>
            <a:r>
              <a:rPr lang="en-IE" altLang="en-US" sz="2400">
                <a:effectLst>
                  <a:outerShdw blurRad="38100" dist="38100" dir="2700000" algn="tl">
                    <a:srgbClr val="000000"/>
                  </a:outerShdw>
                </a:effectLst>
              </a:rPr>
              <a:t>Be aware they will need Ordinary Level Maths to go into Nursing.*</a:t>
            </a:r>
          </a:p>
          <a:p>
            <a:pPr eaLnBrk="1" hangingPunct="1">
              <a:defRPr/>
            </a:pPr>
            <a:r>
              <a:rPr lang="en-IE" altLang="en-US" sz="2400">
                <a:effectLst>
                  <a:outerShdw blurRad="38100" dist="38100" dir="2700000" algn="tl">
                    <a:srgbClr val="000000"/>
                  </a:outerShdw>
                </a:effectLst>
              </a:rPr>
              <a:t>*Or pass an Aptitude Test as a Mature Student</a:t>
            </a:r>
            <a:endParaRPr lang="en-US" altLang="en-US" sz="2400">
              <a:effectLst>
                <a:outerShdw blurRad="38100" dist="38100" dir="2700000" algn="tl">
                  <a:srgbClr val="000000"/>
                </a:outerShdw>
              </a:effectLst>
            </a:endParaRPr>
          </a:p>
        </p:txBody>
      </p:sp>
      <p:pic>
        <p:nvPicPr>
          <p:cNvPr id="2" name="Picture 5" descr="logo_new">
            <a:extLst>
              <a:ext uri="{FF2B5EF4-FFF2-40B4-BE49-F238E27FC236}">
                <a16:creationId xmlns:a16="http://schemas.microsoft.com/office/drawing/2014/main" id="{F09C997A-D41F-0E2C-45F9-2F249B491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9750" y="5516563"/>
            <a:ext cx="26733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1" presetClass="entr" presetSubtype="0"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768" decel="100000"/>
                                        <p:tgtEl>
                                          <p:spTgt spid="6146"/>
                                        </p:tgtEl>
                                      </p:cBhvr>
                                    </p:animEffect>
                                    <p:animScale>
                                      <p:cBhvr>
                                        <p:cTn id="8" dur="768" decel="100000"/>
                                        <p:tgtEl>
                                          <p:spTgt spid="6146"/>
                                        </p:tgtEl>
                                      </p:cBhvr>
                                      <p:from x="10000" y="10000"/>
                                      <p:to x="200000" y="450000"/>
                                    </p:animScale>
                                    <p:animScale>
                                      <p:cBhvr>
                                        <p:cTn id="9" dur="1230" accel="100000" fill="hold">
                                          <p:stCondLst>
                                            <p:cond delay="768"/>
                                          </p:stCondLst>
                                        </p:cTn>
                                        <p:tgtEl>
                                          <p:spTgt spid="6146"/>
                                        </p:tgtEl>
                                      </p:cBhvr>
                                      <p:from x="200000" y="450000"/>
                                      <p:to x="100000" y="100000"/>
                                    </p:animScale>
                                    <p:set>
                                      <p:cBhvr>
                                        <p:cTn id="10" dur="768" fill="hold"/>
                                        <p:tgtEl>
                                          <p:spTgt spid="6146"/>
                                        </p:tgtEl>
                                        <p:attrNameLst>
                                          <p:attrName>ppt_x</p:attrName>
                                        </p:attrNameLst>
                                      </p:cBhvr>
                                      <p:to>
                                        <p:strVal val="(0.5)"/>
                                      </p:to>
                                    </p:set>
                                    <p:anim from="(0.5)" to="(#ppt_x)" calcmode="lin" valueType="num">
                                      <p:cBhvr>
                                        <p:cTn id="11" dur="1230" accel="100000" fill="hold">
                                          <p:stCondLst>
                                            <p:cond delay="768"/>
                                          </p:stCondLst>
                                        </p:cTn>
                                        <p:tgtEl>
                                          <p:spTgt spid="6146"/>
                                        </p:tgtEl>
                                        <p:attrNameLst>
                                          <p:attrName>ppt_x</p:attrName>
                                        </p:attrNameLst>
                                      </p:cBhvr>
                                    </p:anim>
                                    <p:set>
                                      <p:cBhvr>
                                        <p:cTn id="12" dur="768" fill="hold"/>
                                        <p:tgtEl>
                                          <p:spTgt spid="6146"/>
                                        </p:tgtEl>
                                        <p:attrNameLst>
                                          <p:attrName>ppt_y</p:attrName>
                                        </p:attrNameLst>
                                      </p:cBhvr>
                                      <p:to>
                                        <p:strVal val="(#ppt_y+0.4)"/>
                                      </p:to>
                                    </p:set>
                                    <p:anim from="(#ppt_y+0.4)" to="(#ppt_y)" calcmode="lin" valueType="num">
                                      <p:cBhvr>
                                        <p:cTn id="13" dur="1230" accel="100000" fill="hold">
                                          <p:stCondLst>
                                            <p:cond delay="768"/>
                                          </p:stCondLst>
                                        </p:cTn>
                                        <p:tgtEl>
                                          <p:spTgt spid="6146"/>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147">
                                            <p:txEl>
                                              <p:pRg st="0" end="0"/>
                                            </p:txEl>
                                          </p:spTgt>
                                        </p:tgtEl>
                                        <p:attrNameLst>
                                          <p:attrName>style.visibility</p:attrName>
                                        </p:attrNameLst>
                                      </p:cBhvr>
                                      <p:to>
                                        <p:strVal val="visible"/>
                                      </p:to>
                                    </p:set>
                                    <p:anim calcmode="lin" valueType="num">
                                      <p:cBhvr>
                                        <p:cTn id="18" dur="500" fill="hold"/>
                                        <p:tgtEl>
                                          <p:spTgt spid="6147">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6147">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6147">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p:cTn id="25" dur="500" fill="hold"/>
                                        <p:tgtEl>
                                          <p:spTgt spid="6147">
                                            <p:txEl>
                                              <p:pRg st="1" end="1"/>
                                            </p:txEl>
                                          </p:spTgt>
                                        </p:tgtEl>
                                        <p:attrNameLst>
                                          <p:attrName>ppt_w</p:attrName>
                                        </p:attrNameLst>
                                      </p:cBhvr>
                                      <p:tavLst>
                                        <p:tav tm="0">
                                          <p:val>
                                            <p:fltVal val="0"/>
                                          </p:val>
                                        </p:tav>
                                        <p:tav tm="100000">
                                          <p:val>
                                            <p:strVal val="#ppt_w"/>
                                          </p:val>
                                        </p:tav>
                                      </p:tavLst>
                                    </p:anim>
                                    <p:anim calcmode="lin" valueType="num">
                                      <p:cBhvr>
                                        <p:cTn id="26" dur="500" fill="hold"/>
                                        <p:tgtEl>
                                          <p:spTgt spid="6147">
                                            <p:txEl>
                                              <p:pRg st="1" end="1"/>
                                            </p:txEl>
                                          </p:spTgt>
                                        </p:tgtEl>
                                        <p:attrNameLst>
                                          <p:attrName>ppt_h</p:attrName>
                                        </p:attrNameLst>
                                      </p:cBhvr>
                                      <p:tavLst>
                                        <p:tav tm="0">
                                          <p:val>
                                            <p:fltVal val="0"/>
                                          </p:val>
                                        </p:tav>
                                        <p:tav tm="100000">
                                          <p:val>
                                            <p:strVal val="#ppt_h"/>
                                          </p:val>
                                        </p:tav>
                                      </p:tavLst>
                                    </p:anim>
                                    <p:animEffect transition="in" filter="fade">
                                      <p:cBhvr>
                                        <p:cTn id="27" dur="500"/>
                                        <p:tgtEl>
                                          <p:spTgt spid="6147">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6147">
                                            <p:txEl>
                                              <p:pRg st="2" end="2"/>
                                            </p:txEl>
                                          </p:spTgt>
                                        </p:tgtEl>
                                        <p:attrNameLst>
                                          <p:attrName>style.visibility</p:attrName>
                                        </p:attrNameLst>
                                      </p:cBhvr>
                                      <p:to>
                                        <p:strVal val="visible"/>
                                      </p:to>
                                    </p:set>
                                    <p:anim calcmode="lin" valueType="num">
                                      <p:cBhvr>
                                        <p:cTn id="32" dur="500" fill="hold"/>
                                        <p:tgtEl>
                                          <p:spTgt spid="6147">
                                            <p:txEl>
                                              <p:pRg st="2" end="2"/>
                                            </p:txEl>
                                          </p:spTgt>
                                        </p:tgtEl>
                                        <p:attrNameLst>
                                          <p:attrName>ppt_w</p:attrName>
                                        </p:attrNameLst>
                                      </p:cBhvr>
                                      <p:tavLst>
                                        <p:tav tm="0">
                                          <p:val>
                                            <p:fltVal val="0"/>
                                          </p:val>
                                        </p:tav>
                                        <p:tav tm="100000">
                                          <p:val>
                                            <p:strVal val="#ppt_w"/>
                                          </p:val>
                                        </p:tav>
                                      </p:tavLst>
                                    </p:anim>
                                    <p:anim calcmode="lin" valueType="num">
                                      <p:cBhvr>
                                        <p:cTn id="33" dur="500" fill="hold"/>
                                        <p:tgtEl>
                                          <p:spTgt spid="6147">
                                            <p:txEl>
                                              <p:pRg st="2" end="2"/>
                                            </p:txEl>
                                          </p:spTgt>
                                        </p:tgtEl>
                                        <p:attrNameLst>
                                          <p:attrName>ppt_h</p:attrName>
                                        </p:attrNameLst>
                                      </p:cBhvr>
                                      <p:tavLst>
                                        <p:tav tm="0">
                                          <p:val>
                                            <p:fltVal val="0"/>
                                          </p:val>
                                        </p:tav>
                                        <p:tav tm="100000">
                                          <p:val>
                                            <p:strVal val="#ppt_h"/>
                                          </p:val>
                                        </p:tav>
                                      </p:tavLst>
                                    </p:anim>
                                    <p:animEffect transition="in" filter="fade">
                                      <p:cBhvr>
                                        <p:cTn id="34" dur="500"/>
                                        <p:tgtEl>
                                          <p:spTgt spid="6147">
                                            <p:txEl>
                                              <p:pRg st="2" end="2"/>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6147">
                                            <p:txEl>
                                              <p:pRg st="3" end="3"/>
                                            </p:txEl>
                                          </p:spTgt>
                                        </p:tgtEl>
                                        <p:attrNameLst>
                                          <p:attrName>style.visibility</p:attrName>
                                        </p:attrNameLst>
                                      </p:cBhvr>
                                      <p:to>
                                        <p:strVal val="visible"/>
                                      </p:to>
                                    </p:set>
                                    <p:anim calcmode="lin" valueType="num">
                                      <p:cBhvr>
                                        <p:cTn id="39" dur="500" fill="hold"/>
                                        <p:tgtEl>
                                          <p:spTgt spid="6147">
                                            <p:txEl>
                                              <p:pRg st="3" end="3"/>
                                            </p:txEl>
                                          </p:spTgt>
                                        </p:tgtEl>
                                        <p:attrNameLst>
                                          <p:attrName>ppt_w</p:attrName>
                                        </p:attrNameLst>
                                      </p:cBhvr>
                                      <p:tavLst>
                                        <p:tav tm="0">
                                          <p:val>
                                            <p:fltVal val="0"/>
                                          </p:val>
                                        </p:tav>
                                        <p:tav tm="100000">
                                          <p:val>
                                            <p:strVal val="#ppt_w"/>
                                          </p:val>
                                        </p:tav>
                                      </p:tavLst>
                                    </p:anim>
                                    <p:anim calcmode="lin" valueType="num">
                                      <p:cBhvr>
                                        <p:cTn id="40" dur="500" fill="hold"/>
                                        <p:tgtEl>
                                          <p:spTgt spid="6147">
                                            <p:txEl>
                                              <p:pRg st="3" end="3"/>
                                            </p:txEl>
                                          </p:spTgt>
                                        </p:tgtEl>
                                        <p:attrNameLst>
                                          <p:attrName>ppt_h</p:attrName>
                                        </p:attrNameLst>
                                      </p:cBhvr>
                                      <p:tavLst>
                                        <p:tav tm="0">
                                          <p:val>
                                            <p:fltVal val="0"/>
                                          </p:val>
                                        </p:tav>
                                        <p:tav tm="100000">
                                          <p:val>
                                            <p:strVal val="#ppt_h"/>
                                          </p:val>
                                        </p:tav>
                                      </p:tavLst>
                                    </p:anim>
                                    <p:animEffect transition="in" filter="fade">
                                      <p:cBhvr>
                                        <p:cTn id="41" dur="500"/>
                                        <p:tgtEl>
                                          <p:spTgt spid="6147">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6147">
                                            <p:txEl>
                                              <p:pRg st="4" end="4"/>
                                            </p:txEl>
                                          </p:spTgt>
                                        </p:tgtEl>
                                        <p:attrNameLst>
                                          <p:attrName>style.visibility</p:attrName>
                                        </p:attrNameLst>
                                      </p:cBhvr>
                                      <p:to>
                                        <p:strVal val="visible"/>
                                      </p:to>
                                    </p:set>
                                    <p:anim calcmode="lin" valueType="num">
                                      <p:cBhvr>
                                        <p:cTn id="46" dur="500" fill="hold"/>
                                        <p:tgtEl>
                                          <p:spTgt spid="6147">
                                            <p:txEl>
                                              <p:pRg st="4" end="4"/>
                                            </p:txEl>
                                          </p:spTgt>
                                        </p:tgtEl>
                                        <p:attrNameLst>
                                          <p:attrName>ppt_w</p:attrName>
                                        </p:attrNameLst>
                                      </p:cBhvr>
                                      <p:tavLst>
                                        <p:tav tm="0">
                                          <p:val>
                                            <p:fltVal val="0"/>
                                          </p:val>
                                        </p:tav>
                                        <p:tav tm="100000">
                                          <p:val>
                                            <p:strVal val="#ppt_w"/>
                                          </p:val>
                                        </p:tav>
                                      </p:tavLst>
                                    </p:anim>
                                    <p:anim calcmode="lin" valueType="num">
                                      <p:cBhvr>
                                        <p:cTn id="47" dur="500" fill="hold"/>
                                        <p:tgtEl>
                                          <p:spTgt spid="6147">
                                            <p:txEl>
                                              <p:pRg st="4" end="4"/>
                                            </p:txEl>
                                          </p:spTgt>
                                        </p:tgtEl>
                                        <p:attrNameLst>
                                          <p:attrName>ppt_h</p:attrName>
                                        </p:attrNameLst>
                                      </p:cBhvr>
                                      <p:tavLst>
                                        <p:tav tm="0">
                                          <p:val>
                                            <p:fltVal val="0"/>
                                          </p:val>
                                        </p:tav>
                                        <p:tav tm="100000">
                                          <p:val>
                                            <p:strVal val="#ppt_h"/>
                                          </p:val>
                                        </p:tav>
                                      </p:tavLst>
                                    </p:anim>
                                    <p:animEffect transition="in" filter="fade">
                                      <p:cBhvr>
                                        <p:cTn id="48"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76F1B86-83A3-195C-19F1-059FD9AF3C23}"/>
              </a:ext>
            </a:extLst>
          </p:cNvPr>
          <p:cNvSpPr>
            <a:spLocks noGrp="1" noChangeArrowheads="1"/>
          </p:cNvSpPr>
          <p:nvPr>
            <p:ph type="title" idx="4294967295"/>
          </p:nvPr>
        </p:nvSpPr>
        <p:spPr>
          <a:xfrm>
            <a:off x="495300" y="381000"/>
            <a:ext cx="8915400" cy="1031875"/>
          </a:xfrm>
        </p:spPr>
        <p:txBody>
          <a:bodyPr/>
          <a:lstStyle/>
          <a:p>
            <a:pPr eaLnBrk="1" hangingPunct="1">
              <a:defRPr/>
            </a:pPr>
            <a:r>
              <a:rPr lang="en-IE" altLang="en-US" sz="2400">
                <a:effectLst>
                  <a:outerShdw blurRad="38100" dist="38100" dir="2700000" algn="tl">
                    <a:srgbClr val="000000"/>
                  </a:outerShdw>
                </a:effectLst>
              </a:rPr>
              <a:t>Leaving Certificate Subject Choices and Entry Requirements</a:t>
            </a:r>
            <a:endParaRPr lang="en-US" altLang="en-US" sz="2400">
              <a:effectLst>
                <a:outerShdw blurRad="38100" dist="38100" dir="2700000" algn="tl">
                  <a:srgbClr val="000000"/>
                </a:outerShdw>
              </a:effectLst>
            </a:endParaRPr>
          </a:p>
        </p:txBody>
      </p:sp>
      <p:sp>
        <p:nvSpPr>
          <p:cNvPr id="7171" name="Rectangle 3">
            <a:extLst>
              <a:ext uri="{FF2B5EF4-FFF2-40B4-BE49-F238E27FC236}">
                <a16:creationId xmlns:a16="http://schemas.microsoft.com/office/drawing/2014/main" id="{CC267868-34FD-CE9B-E0FE-02F43F83594E}"/>
              </a:ext>
            </a:extLst>
          </p:cNvPr>
          <p:cNvSpPr>
            <a:spLocks noGrp="1" noChangeArrowheads="1"/>
          </p:cNvSpPr>
          <p:nvPr>
            <p:ph type="body" idx="4294967295"/>
          </p:nvPr>
        </p:nvSpPr>
        <p:spPr>
          <a:xfrm>
            <a:off x="495300" y="1412875"/>
            <a:ext cx="8915400" cy="4683125"/>
          </a:xfrm>
        </p:spPr>
        <p:txBody>
          <a:bodyPr/>
          <a:lstStyle/>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Irish, English and Maths are entry requirements for the majority of third level degree courses. Trinity and some ITs allow you to present Foundation Level Maths.</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NUI (National University of Ireland) colleges require a third language, except in Engineering, Science, Nursing and Agricultural Science</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A small number of Science and Medical degree courses require a specific Science subject or two Sciences.  Handouts are available.</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defRPr/>
            </a:pPr>
            <a:endParaRPr lang="en-US" altLang="en-US" sz="2000">
              <a:effectLst>
                <a:outerShdw blurRad="38100" dist="38100" dir="2700000" algn="tl">
                  <a:srgbClr val="000000"/>
                </a:outerShdw>
              </a:effectLst>
            </a:endParaRPr>
          </a:p>
        </p:txBody>
      </p:sp>
      <p:pic>
        <p:nvPicPr>
          <p:cNvPr id="2" name="Picture 5" descr="logo_new">
            <a:extLst>
              <a:ext uri="{FF2B5EF4-FFF2-40B4-BE49-F238E27FC236}">
                <a16:creationId xmlns:a16="http://schemas.microsoft.com/office/drawing/2014/main" id="{E939CA3E-EF7A-DCBA-05B4-4B1200E209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9125" y="5229225"/>
            <a:ext cx="2673350"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4E90796-8020-8E23-68C0-32A9AE6F51A4}"/>
              </a:ext>
            </a:extLst>
          </p:cNvPr>
          <p:cNvSpPr>
            <a:spLocks noGrp="1" noChangeArrowheads="1"/>
          </p:cNvSpPr>
          <p:nvPr>
            <p:ph type="title" idx="4294967295"/>
          </p:nvPr>
        </p:nvSpPr>
        <p:spPr>
          <a:xfrm>
            <a:off x="495300" y="381000"/>
            <a:ext cx="8915400" cy="887413"/>
          </a:xfrm>
        </p:spPr>
        <p:txBody>
          <a:bodyPr/>
          <a:lstStyle/>
          <a:p>
            <a:pPr eaLnBrk="1" hangingPunct="1">
              <a:defRPr/>
            </a:pPr>
            <a:r>
              <a:rPr lang="en-IE" altLang="en-US" sz="2400">
                <a:effectLst>
                  <a:outerShdw blurRad="38100" dist="38100" dir="2700000" algn="tl">
                    <a:srgbClr val="000000"/>
                  </a:outerShdw>
                </a:effectLst>
              </a:rPr>
              <a:t>How subjects are assessed and examined</a:t>
            </a:r>
            <a:endParaRPr lang="en-US" altLang="en-US" sz="2400">
              <a:effectLst>
                <a:outerShdw blurRad="38100" dist="38100" dir="2700000" algn="tl">
                  <a:srgbClr val="000000"/>
                </a:outerShdw>
              </a:effectLst>
            </a:endParaRPr>
          </a:p>
        </p:txBody>
      </p:sp>
      <p:sp>
        <p:nvSpPr>
          <p:cNvPr id="8195" name="Rectangle 3">
            <a:extLst>
              <a:ext uri="{FF2B5EF4-FFF2-40B4-BE49-F238E27FC236}">
                <a16:creationId xmlns:a16="http://schemas.microsoft.com/office/drawing/2014/main" id="{E83D10D1-0689-3264-8DBC-549432656A91}"/>
              </a:ext>
            </a:extLst>
          </p:cNvPr>
          <p:cNvSpPr>
            <a:spLocks noGrp="1" noChangeArrowheads="1"/>
          </p:cNvSpPr>
          <p:nvPr>
            <p:ph type="body" idx="4294967295"/>
          </p:nvPr>
        </p:nvSpPr>
        <p:spPr>
          <a:xfrm>
            <a:off x="508000" y="1268413"/>
            <a:ext cx="8915400" cy="4835525"/>
          </a:xfrm>
        </p:spPr>
        <p:txBody>
          <a:bodyPr/>
          <a:lstStyle/>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Art</a:t>
            </a:r>
            <a:r>
              <a:rPr lang="en-IE" altLang="en-US" sz="2000">
                <a:effectLst>
                  <a:outerShdw blurRad="38100" dist="38100" dir="2700000" algn="tl">
                    <a:srgbClr val="000000"/>
                  </a:outerShdw>
                </a:effectLst>
              </a:rPr>
              <a:t> – </a:t>
            </a:r>
          </a:p>
          <a:p>
            <a:pPr eaLnBrk="1" hangingPunct="1">
              <a:buFont typeface="Wingdings" panose="05000000000000000000" pitchFamily="2" charset="2"/>
              <a:buNone/>
              <a:defRPr/>
            </a:pPr>
            <a:r>
              <a:rPr lang="en-IE" altLang="en-US" sz="2000">
                <a:effectLst>
                  <a:outerShdw blurRad="38100" dist="38100" dir="2700000" algn="tl">
                    <a:srgbClr val="000000"/>
                  </a:outerShdw>
                </a:effectLst>
              </a:rPr>
              <a:t>Art History 37.5%, Life Drawing 12.5%, Still Life 25%, Craft 25%</a:t>
            </a:r>
          </a:p>
          <a:p>
            <a:pPr eaLnBrk="1" hangingPunct="1">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Music</a:t>
            </a:r>
            <a:r>
              <a:rPr lang="en-IE" altLang="en-US" sz="2000">
                <a:effectLst>
                  <a:outerShdw blurRad="38100" dist="38100" dir="2700000" algn="tl">
                    <a:srgbClr val="000000"/>
                  </a:outerShdw>
                </a:effectLst>
              </a:rPr>
              <a:t> – Students can opt for 25% or 50% practical assessment</a:t>
            </a:r>
          </a:p>
          <a:p>
            <a:pPr eaLnBrk="1" hangingPunct="1">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Home Economics</a:t>
            </a:r>
            <a:r>
              <a:rPr lang="en-IE" altLang="en-US" sz="2000">
                <a:effectLst>
                  <a:outerShdw blurRad="38100" dist="38100" dir="2700000" algn="tl">
                    <a:srgbClr val="000000"/>
                  </a:outerShdw>
                </a:effectLst>
              </a:rPr>
              <a:t> – Journal with 5 assignments 20%</a:t>
            </a:r>
          </a:p>
          <a:p>
            <a:pPr eaLnBrk="1" hangingPunct="1">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History</a:t>
            </a:r>
            <a:r>
              <a:rPr lang="en-IE" altLang="en-US" sz="2000">
                <a:effectLst>
                  <a:outerShdw blurRad="38100" dist="38100" dir="2700000" algn="tl">
                    <a:srgbClr val="000000"/>
                  </a:outerShdw>
                </a:effectLst>
              </a:rPr>
              <a:t> – Research Project 20%  Written Exam 80%</a:t>
            </a:r>
          </a:p>
          <a:p>
            <a:pPr eaLnBrk="1" hangingPunct="1">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Geography</a:t>
            </a:r>
            <a:r>
              <a:rPr lang="en-IE" altLang="en-US" sz="2000">
                <a:effectLst>
                  <a:outerShdw blurRad="38100" dist="38100" dir="2700000" algn="tl">
                    <a:srgbClr val="000000"/>
                  </a:outerShdw>
                </a:effectLst>
              </a:rPr>
              <a:t> – Field Investigation 20%  Written Exam 80%</a:t>
            </a:r>
          </a:p>
          <a:p>
            <a:pPr eaLnBrk="1" hangingPunct="1">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u="sng">
                <a:effectLst>
                  <a:outerShdw blurRad="38100" dist="38100" dir="2700000" algn="tl">
                    <a:srgbClr val="000000"/>
                  </a:outerShdw>
                </a:effectLst>
              </a:rPr>
              <a:t>French, German, Spanish</a:t>
            </a:r>
            <a:r>
              <a:rPr lang="en-IE" altLang="en-US" sz="2000">
                <a:effectLst>
                  <a:outerShdw blurRad="38100" dist="38100" dir="2700000" algn="tl">
                    <a:srgbClr val="000000"/>
                  </a:outerShdw>
                </a:effectLst>
              </a:rPr>
              <a:t> –</a:t>
            </a:r>
          </a:p>
          <a:p>
            <a:pPr eaLnBrk="1" hangingPunct="1">
              <a:buFont typeface="Wingdings" panose="05000000000000000000" pitchFamily="2" charset="2"/>
              <a:buNone/>
              <a:defRPr/>
            </a:pPr>
            <a:r>
              <a:rPr lang="en-IE" altLang="en-US" sz="2000">
                <a:effectLst>
                  <a:outerShdw blurRad="38100" dist="38100" dir="2700000" algn="tl">
                    <a:srgbClr val="000000"/>
                  </a:outerShdw>
                </a:effectLst>
              </a:rPr>
              <a:t>Written Exam 55%, Listening 20%, Oral 25%</a:t>
            </a:r>
            <a:endParaRPr lang="en-US" altLang="en-US" sz="2000">
              <a:effectLst>
                <a:outerShdw blurRad="38100" dist="38100" dir="2700000" algn="tl">
                  <a:srgbClr val="000000"/>
                </a:outerShdw>
              </a:effectLst>
            </a:endParaRPr>
          </a:p>
        </p:txBody>
      </p:sp>
      <p:pic>
        <p:nvPicPr>
          <p:cNvPr id="2" name="Picture 5" descr="logo_new">
            <a:extLst>
              <a:ext uri="{FF2B5EF4-FFF2-40B4-BE49-F238E27FC236}">
                <a16:creationId xmlns:a16="http://schemas.microsoft.com/office/drawing/2014/main" id="{B8EDFB7D-6BC8-0ACB-575F-5487E4D5DF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875" y="5516563"/>
            <a:ext cx="267176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FB78E833-A968-EEAD-808E-38CCB803580D}"/>
              </a:ext>
            </a:extLst>
          </p:cNvPr>
          <p:cNvSpPr>
            <a:spLocks noGrp="1" noChangeArrowheads="1"/>
          </p:cNvSpPr>
          <p:nvPr>
            <p:ph type="title" idx="4294967295"/>
          </p:nvPr>
        </p:nvSpPr>
        <p:spPr>
          <a:xfrm>
            <a:off x="495300" y="381000"/>
            <a:ext cx="8915400" cy="815975"/>
          </a:xfrm>
        </p:spPr>
        <p:txBody>
          <a:bodyPr/>
          <a:lstStyle/>
          <a:p>
            <a:pPr eaLnBrk="1" hangingPunct="1">
              <a:defRPr/>
            </a:pPr>
            <a:r>
              <a:rPr lang="en-IE" altLang="en-US" sz="2400">
                <a:effectLst>
                  <a:outerShdw blurRad="38100" dist="38100" dir="2700000" algn="tl">
                    <a:srgbClr val="000000"/>
                  </a:outerShdw>
                </a:effectLst>
              </a:rPr>
              <a:t>How subjects are assessed and examined: Part 2</a:t>
            </a:r>
            <a:endParaRPr lang="en-US" altLang="en-US" sz="2400">
              <a:effectLst>
                <a:outerShdw blurRad="38100" dist="38100" dir="2700000" algn="tl">
                  <a:srgbClr val="000000"/>
                </a:outerShdw>
              </a:effectLst>
            </a:endParaRPr>
          </a:p>
        </p:txBody>
      </p:sp>
      <p:sp>
        <p:nvSpPr>
          <p:cNvPr id="9219" name="Rectangle 3">
            <a:extLst>
              <a:ext uri="{FF2B5EF4-FFF2-40B4-BE49-F238E27FC236}">
                <a16:creationId xmlns:a16="http://schemas.microsoft.com/office/drawing/2014/main" id="{54186AA6-3BFA-2965-241E-ABF0EF4627EE}"/>
              </a:ext>
            </a:extLst>
          </p:cNvPr>
          <p:cNvSpPr>
            <a:spLocks noGrp="1" noChangeArrowheads="1"/>
          </p:cNvSpPr>
          <p:nvPr>
            <p:ph type="body" idx="4294967295"/>
          </p:nvPr>
        </p:nvSpPr>
        <p:spPr>
          <a:xfrm>
            <a:off x="495300" y="1341438"/>
            <a:ext cx="8915400" cy="4754562"/>
          </a:xfrm>
        </p:spPr>
        <p:txBody>
          <a:bodyPr/>
          <a:lstStyle/>
          <a:p>
            <a:pPr eaLnBrk="1" hangingPunct="1">
              <a:lnSpc>
                <a:spcPct val="90000"/>
              </a:lnSpc>
              <a:buFont typeface="Wingdings" panose="05000000000000000000" pitchFamily="2" charset="2"/>
              <a:buNone/>
              <a:defRPr/>
            </a:pPr>
            <a:r>
              <a:rPr lang="en-IE" altLang="en-US" sz="2000" u="sng">
                <a:effectLst>
                  <a:outerShdw blurRad="38100" dist="38100" dir="2700000" algn="tl">
                    <a:srgbClr val="000000"/>
                  </a:outerShdw>
                </a:effectLst>
              </a:rPr>
              <a:t>Physics, Chemistry and Biology</a:t>
            </a:r>
            <a:r>
              <a:rPr lang="en-IE" altLang="en-US" sz="2000">
                <a:effectLst>
                  <a:outerShdw blurRad="38100" dist="38100" dir="2700000" algn="tl">
                    <a:srgbClr val="000000"/>
                  </a:outerShdw>
                </a:effectLst>
              </a:rPr>
              <a:t> are assessed by a final exam worth 100%, BUT there are a series of laboratory experiments completed over the two years which are examined in the final paper.</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u="sng">
                <a:effectLst>
                  <a:outerShdw blurRad="38100" dist="38100" dir="2700000" algn="tl">
                    <a:srgbClr val="000000"/>
                  </a:outerShdw>
                </a:effectLst>
              </a:rPr>
              <a:t>Accountancy, Business and Economics</a:t>
            </a:r>
            <a:r>
              <a:rPr lang="en-IE" altLang="en-US" sz="2000">
                <a:effectLst>
                  <a:outerShdw blurRad="38100" dist="38100" dir="2700000" algn="tl">
                    <a:srgbClr val="000000"/>
                  </a:outerShdw>
                </a:effectLst>
              </a:rPr>
              <a:t> are assessed by a final exam worth 100%, but much of the course content is very practical.</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There is an additional subject called </a:t>
            </a:r>
            <a:r>
              <a:rPr lang="en-IE" altLang="en-US" sz="2000" u="sng">
                <a:effectLst>
                  <a:outerShdw blurRad="38100" dist="38100" dir="2700000" algn="tl">
                    <a:srgbClr val="000000"/>
                  </a:outerShdw>
                </a:effectLst>
              </a:rPr>
              <a:t>LCVP</a:t>
            </a:r>
            <a:r>
              <a:rPr lang="en-IE" altLang="en-US" sz="2000">
                <a:effectLst>
                  <a:outerShdw blurRad="38100" dist="38100" dir="2700000" algn="tl">
                    <a:srgbClr val="000000"/>
                  </a:outerShdw>
                </a:effectLst>
              </a:rPr>
              <a:t> (Leaving Certificate Vocational Programme) with a portfolio worth 60% and a final exam in May worth 40%.  Students need to be doing Irish, a Modern Language and a combination of two further subjects.  Once students have chosen their main four subjects, we will be offering LCVP as an add on to their Leaving Certificate.</a:t>
            </a:r>
            <a:endParaRPr lang="en-US" altLang="en-US" sz="2000">
              <a:effectLst>
                <a:outerShdw blurRad="38100" dist="38100" dir="2700000" algn="tl">
                  <a:srgbClr val="000000"/>
                </a:outerShdw>
              </a:effectLst>
            </a:endParaRPr>
          </a:p>
        </p:txBody>
      </p:sp>
      <p:pic>
        <p:nvPicPr>
          <p:cNvPr id="2" name="Picture 5" descr="logo_new">
            <a:extLst>
              <a:ext uri="{FF2B5EF4-FFF2-40B4-BE49-F238E27FC236}">
                <a16:creationId xmlns:a16="http://schemas.microsoft.com/office/drawing/2014/main" id="{763C1B45-E359-930E-E29F-0E88F8C30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6913" y="5516563"/>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000"/>
                                        <p:tgtEl>
                                          <p:spTgt spid="9218"/>
                                        </p:tgtEl>
                                      </p:cBhvr>
                                    </p:animEffect>
                                    <p:anim calcmode="lin" valueType="num">
                                      <p:cBhvr>
                                        <p:cTn id="8" dur="1000" fill="hold"/>
                                        <p:tgtEl>
                                          <p:spTgt spid="9218"/>
                                        </p:tgtEl>
                                        <p:attrNameLst>
                                          <p:attrName>ppt_x</p:attrName>
                                        </p:attrNameLst>
                                      </p:cBhvr>
                                      <p:tavLst>
                                        <p:tav tm="0">
                                          <p:val>
                                            <p:strVal val="#ppt_x"/>
                                          </p:val>
                                        </p:tav>
                                        <p:tav tm="100000">
                                          <p:val>
                                            <p:strVal val="#ppt_x"/>
                                          </p:val>
                                        </p:tav>
                                      </p:tavLst>
                                    </p:anim>
                                    <p:anim calcmode="lin" valueType="num">
                                      <p:cBhvr>
                                        <p:cTn id="9" dur="898" decel="100000" fill="hold"/>
                                        <p:tgtEl>
                                          <p:spTgt spid="9218"/>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218"/>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219">
                                            <p:txEl>
                                              <p:pRg st="0" end="0"/>
                                            </p:txEl>
                                          </p:spTgt>
                                        </p:tgtEl>
                                        <p:attrNameLst>
                                          <p:attrName>style.visibility</p:attrName>
                                        </p:attrNameLst>
                                      </p:cBhvr>
                                      <p:to>
                                        <p:strVal val="visible"/>
                                      </p:to>
                                    </p:set>
                                    <p:animEffect transition="in" filter="fade">
                                      <p:cBhvr>
                                        <p:cTn id="15" dur="1000"/>
                                        <p:tgtEl>
                                          <p:spTgt spid="9219">
                                            <p:txEl>
                                              <p:pRg st="0" end="0"/>
                                            </p:txEl>
                                          </p:spTgt>
                                        </p:tgtEl>
                                      </p:cBhvr>
                                    </p:animEffect>
                                    <p:anim calcmode="lin" valueType="num">
                                      <p:cBhvr>
                                        <p:cTn id="16"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9219">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921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9219">
                                            <p:txEl>
                                              <p:pRg st="2" end="2"/>
                                            </p:txEl>
                                          </p:spTgt>
                                        </p:tgtEl>
                                        <p:attrNameLst>
                                          <p:attrName>style.visibility</p:attrName>
                                        </p:attrNameLst>
                                      </p:cBhvr>
                                      <p:to>
                                        <p:strVal val="visible"/>
                                      </p:to>
                                    </p:set>
                                    <p:animEffect transition="in" filter="fade">
                                      <p:cBhvr>
                                        <p:cTn id="23" dur="1000"/>
                                        <p:tgtEl>
                                          <p:spTgt spid="9219">
                                            <p:txEl>
                                              <p:pRg st="2" end="2"/>
                                            </p:txEl>
                                          </p:spTgt>
                                        </p:tgtEl>
                                      </p:cBhvr>
                                    </p:animEffect>
                                    <p:anim calcmode="lin" valueType="num">
                                      <p:cBhvr>
                                        <p:cTn id="24"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9219">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921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9219">
                                            <p:txEl>
                                              <p:pRg st="4" end="4"/>
                                            </p:txEl>
                                          </p:spTgt>
                                        </p:tgtEl>
                                        <p:attrNameLst>
                                          <p:attrName>style.visibility</p:attrName>
                                        </p:attrNameLst>
                                      </p:cBhvr>
                                      <p:to>
                                        <p:strVal val="visible"/>
                                      </p:to>
                                    </p:set>
                                    <p:animEffect transition="in" filter="fade">
                                      <p:cBhvr>
                                        <p:cTn id="31" dur="1000"/>
                                        <p:tgtEl>
                                          <p:spTgt spid="9219">
                                            <p:txEl>
                                              <p:pRg st="4" end="4"/>
                                            </p:txEl>
                                          </p:spTgt>
                                        </p:tgtEl>
                                      </p:cBhvr>
                                    </p:animEffect>
                                    <p:anim calcmode="lin" valueType="num">
                                      <p:cBhvr>
                                        <p:cTn id="32" dur="1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219">
                                            <p:txEl>
                                              <p:pRg st="4" end="4"/>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21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7239F46A-2A74-8C82-86F5-16B63C6F9116}"/>
              </a:ext>
            </a:extLst>
          </p:cNvPr>
          <p:cNvSpPr>
            <a:spLocks noGrp="1" noChangeArrowheads="1"/>
          </p:cNvSpPr>
          <p:nvPr>
            <p:ph type="title" idx="4294967295"/>
          </p:nvPr>
        </p:nvSpPr>
        <p:spPr/>
        <p:txBody>
          <a:bodyPr/>
          <a:lstStyle/>
          <a:p>
            <a:pPr eaLnBrk="1" hangingPunct="1">
              <a:defRPr/>
            </a:pPr>
            <a:r>
              <a:rPr lang="en-IE" altLang="en-US">
                <a:effectLst>
                  <a:outerShdw blurRad="38100" dist="38100" dir="2700000" algn="tl">
                    <a:srgbClr val="000000"/>
                  </a:outerShdw>
                </a:effectLst>
              </a:rPr>
              <a:t>Levels</a:t>
            </a:r>
            <a:endParaRPr lang="en-US" altLang="en-US">
              <a:effectLst>
                <a:outerShdw blurRad="38100" dist="38100" dir="2700000" algn="tl">
                  <a:srgbClr val="000000"/>
                </a:outerShdw>
              </a:effectLst>
            </a:endParaRPr>
          </a:p>
        </p:txBody>
      </p:sp>
      <p:sp>
        <p:nvSpPr>
          <p:cNvPr id="10243" name="Rectangle 3">
            <a:extLst>
              <a:ext uri="{FF2B5EF4-FFF2-40B4-BE49-F238E27FC236}">
                <a16:creationId xmlns:a16="http://schemas.microsoft.com/office/drawing/2014/main" id="{1421659F-2E97-0479-9C7C-BDA80615C141}"/>
              </a:ext>
            </a:extLst>
          </p:cNvPr>
          <p:cNvSpPr>
            <a:spLocks noGrp="1" noChangeArrowheads="1"/>
          </p:cNvSpPr>
          <p:nvPr>
            <p:ph type="body" idx="4294967295"/>
          </p:nvPr>
        </p:nvSpPr>
        <p:spPr/>
        <p:txBody>
          <a:bodyPr/>
          <a:lstStyle/>
          <a:p>
            <a:pPr eaLnBrk="1" hangingPunct="1">
              <a:defRPr/>
            </a:pPr>
            <a:endParaRPr lang="en-US" altLang="en-US">
              <a:effectLst>
                <a:outerShdw blurRad="38100" dist="38100" dir="2700000" algn="tl">
                  <a:srgbClr val="000000"/>
                </a:outerShdw>
              </a:effectLst>
            </a:endParaRPr>
          </a:p>
        </p:txBody>
      </p:sp>
      <p:pic>
        <p:nvPicPr>
          <p:cNvPr id="2" name="Picture 5" descr="Image of National Framework of Qualifications' fan diagram">
            <a:extLst>
              <a:ext uri="{FF2B5EF4-FFF2-40B4-BE49-F238E27FC236}">
                <a16:creationId xmlns:a16="http://schemas.microsoft.com/office/drawing/2014/main" id="{A804FE77-8233-942A-AE2B-FB57D4B3E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3" y="1700213"/>
            <a:ext cx="9126537" cy="477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descr="logo_new">
            <a:extLst>
              <a:ext uri="{FF2B5EF4-FFF2-40B4-BE49-F238E27FC236}">
                <a16:creationId xmlns:a16="http://schemas.microsoft.com/office/drawing/2014/main" id="{658D2AA7-D96E-E472-7E61-C3BEB04B2A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0" y="188913"/>
            <a:ext cx="267176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E383E36-5C9D-1F13-8098-2707887D5C5D}"/>
              </a:ext>
            </a:extLst>
          </p:cNvPr>
          <p:cNvSpPr>
            <a:spLocks noGrp="1" noChangeArrowheads="1"/>
          </p:cNvSpPr>
          <p:nvPr>
            <p:ph type="title" idx="4294967295"/>
          </p:nvPr>
        </p:nvSpPr>
        <p:spPr>
          <a:xfrm>
            <a:off x="495300" y="381000"/>
            <a:ext cx="8915400" cy="671513"/>
          </a:xfrm>
        </p:spPr>
        <p:txBody>
          <a:bodyPr/>
          <a:lstStyle/>
          <a:p>
            <a:pPr eaLnBrk="1" hangingPunct="1">
              <a:defRPr/>
            </a:pPr>
            <a:r>
              <a:rPr lang="en-IE" altLang="en-US" sz="2400">
                <a:effectLst>
                  <a:outerShdw blurRad="38100" dist="38100" dir="2700000" algn="tl">
                    <a:srgbClr val="000000"/>
                  </a:outerShdw>
                </a:effectLst>
              </a:rPr>
              <a:t>PLCs, ITs and Universities and Entry Requirements</a:t>
            </a:r>
            <a:endParaRPr lang="en-US" altLang="en-US" sz="2400">
              <a:effectLst>
                <a:outerShdw blurRad="38100" dist="38100" dir="2700000" algn="tl">
                  <a:srgbClr val="000000"/>
                </a:outerShdw>
              </a:effectLst>
            </a:endParaRPr>
          </a:p>
        </p:txBody>
      </p:sp>
      <p:sp>
        <p:nvSpPr>
          <p:cNvPr id="11267" name="Rectangle 3">
            <a:extLst>
              <a:ext uri="{FF2B5EF4-FFF2-40B4-BE49-F238E27FC236}">
                <a16:creationId xmlns:a16="http://schemas.microsoft.com/office/drawing/2014/main" id="{983C85B5-4E30-62C7-1A02-67C53DADD732}"/>
              </a:ext>
            </a:extLst>
          </p:cNvPr>
          <p:cNvSpPr>
            <a:spLocks noGrp="1" noChangeArrowheads="1"/>
          </p:cNvSpPr>
          <p:nvPr>
            <p:ph type="body" idx="4294967295"/>
          </p:nvPr>
        </p:nvSpPr>
        <p:spPr>
          <a:xfrm>
            <a:off x="495300" y="1196975"/>
            <a:ext cx="8915400" cy="4899025"/>
          </a:xfrm>
        </p:spPr>
        <p:txBody>
          <a:bodyPr/>
          <a:lstStyle/>
          <a:p>
            <a:pPr eaLnBrk="1" hangingPunct="1">
              <a:lnSpc>
                <a:spcPct val="90000"/>
              </a:lnSpc>
              <a:buFont typeface="Wingdings" panose="05000000000000000000" pitchFamily="2" charset="2"/>
              <a:buNone/>
              <a:defRPr/>
            </a:pPr>
            <a:r>
              <a:rPr lang="en-IE" altLang="en-US" sz="2000" u="sng">
                <a:effectLst>
                  <a:outerShdw blurRad="38100" dist="38100" dir="2700000" algn="tl">
                    <a:srgbClr val="000000"/>
                  </a:outerShdw>
                </a:effectLst>
              </a:rPr>
              <a:t>Post Leaving Certificate Colleges</a:t>
            </a:r>
            <a:r>
              <a:rPr lang="en-IE" altLang="en-US" sz="2000">
                <a:effectLst>
                  <a:outerShdw blurRad="38100" dist="38100" dir="2700000" algn="tl">
                    <a:srgbClr val="000000"/>
                  </a:outerShdw>
                </a:effectLst>
              </a:rPr>
              <a:t> offer one year or two year courses.  You apply directly to the college and will be interviewed.</a:t>
            </a:r>
          </a:p>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Check out Senior College Dun Laoghaire, Sallynoggin College, Bray Institute of Further Education.</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u="sng">
                <a:effectLst>
                  <a:outerShdw blurRad="38100" dist="38100" dir="2700000" algn="tl">
                    <a:srgbClr val="000000"/>
                  </a:outerShdw>
                </a:effectLst>
              </a:rPr>
              <a:t>Institutes of Technology</a:t>
            </a:r>
            <a:r>
              <a:rPr lang="en-IE" altLang="en-US" sz="2000">
                <a:effectLst>
                  <a:outerShdw blurRad="38100" dist="38100" dir="2700000" algn="tl">
                    <a:srgbClr val="000000"/>
                  </a:outerShdw>
                </a:effectLst>
              </a:rPr>
              <a:t> require 2 Hons H5 and 4 Ordinary O6 or Honours H7 for an Honours degree (Level 8) and 5 Ordinary 06/H7 for an Ordinary degree (Level 7)Some ITs are now looking for one honours subject.  Remember these are Entry Requirements, the points are much higher.</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u="sng">
                <a:effectLst>
                  <a:outerShdw blurRad="38100" dist="38100" dir="2700000" algn="tl">
                    <a:srgbClr val="000000"/>
                  </a:outerShdw>
                </a:effectLst>
              </a:rPr>
              <a:t>Trinity</a:t>
            </a:r>
            <a:r>
              <a:rPr lang="en-IE" altLang="en-US" sz="2000">
                <a:effectLst>
                  <a:outerShdw blurRad="38100" dist="38100" dir="2700000" algn="tl">
                    <a:srgbClr val="000000"/>
                  </a:outerShdw>
                </a:effectLst>
              </a:rPr>
              <a:t> is the only university that requires 3 Hons H5 and 3 Ordinary 06 or Honours H7 for their degrees</a:t>
            </a:r>
          </a:p>
          <a:p>
            <a:pPr eaLnBrk="1" hangingPunct="1">
              <a:lnSpc>
                <a:spcPct val="90000"/>
              </a:lnSpc>
              <a:buFont typeface="Wingdings" panose="05000000000000000000" pitchFamily="2" charset="2"/>
              <a:buNone/>
              <a:defRPr/>
            </a:pPr>
            <a:endParaRPr lang="en-IE" altLang="en-US" sz="2000">
              <a:effectLst>
                <a:outerShdw blurRad="38100" dist="38100" dir="2700000" algn="tl">
                  <a:srgbClr val="000000"/>
                </a:outerShdw>
              </a:effectLst>
            </a:endParaRPr>
          </a:p>
          <a:p>
            <a:pPr eaLnBrk="1" hangingPunct="1">
              <a:lnSpc>
                <a:spcPct val="90000"/>
              </a:lnSpc>
              <a:buFont typeface="Wingdings" panose="05000000000000000000" pitchFamily="2" charset="2"/>
              <a:buNone/>
              <a:defRPr/>
            </a:pPr>
            <a:r>
              <a:rPr lang="en-IE" altLang="en-US" sz="2000">
                <a:effectLst>
                  <a:outerShdw blurRad="38100" dist="38100" dir="2700000" algn="tl">
                    <a:srgbClr val="000000"/>
                  </a:outerShdw>
                </a:effectLst>
              </a:rPr>
              <a:t>*****Please note that specific degrees may require higher grades in certain subjects.</a:t>
            </a:r>
            <a:endParaRPr lang="en-US" altLang="en-US" sz="2000">
              <a:effectLst>
                <a:outerShdw blurRad="38100" dist="38100" dir="2700000" algn="tl">
                  <a:srgbClr val="000000"/>
                </a:outerShdw>
              </a:effectLst>
            </a:endParaRPr>
          </a:p>
        </p:txBody>
      </p:sp>
      <p:pic>
        <p:nvPicPr>
          <p:cNvPr id="2" name="Picture 5" descr="logo_new">
            <a:extLst>
              <a:ext uri="{FF2B5EF4-FFF2-40B4-BE49-F238E27FC236}">
                <a16:creationId xmlns:a16="http://schemas.microsoft.com/office/drawing/2014/main" id="{70B9211C-EA5D-BDCB-F6BE-F8AB69D1E3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513" y="5661025"/>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6" descr="logo_new">
            <a:extLst>
              <a:ext uri="{FF2B5EF4-FFF2-40B4-BE49-F238E27FC236}">
                <a16:creationId xmlns:a16="http://schemas.microsoft.com/office/drawing/2014/main" id="{5FEC4593-388E-2623-E79C-5C98C4BCA2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513" y="5661025"/>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11ED3D97-A900-33FA-C655-8A07FD5372F5}"/>
              </a:ext>
            </a:extLst>
          </p:cNvPr>
          <p:cNvSpPr>
            <a:spLocks noGrp="1" noChangeArrowheads="1"/>
          </p:cNvSpPr>
          <p:nvPr>
            <p:ph type="title"/>
          </p:nvPr>
        </p:nvSpPr>
        <p:spPr>
          <a:xfrm>
            <a:off x="495300" y="381000"/>
            <a:ext cx="8915400" cy="1103313"/>
          </a:xfrm>
        </p:spPr>
        <p:txBody>
          <a:bodyPr/>
          <a:lstStyle/>
          <a:p>
            <a:r>
              <a:rPr lang="en-IE" altLang="en-US" sz="2800"/>
              <a:t>DARE – Disability Access Route to Education</a:t>
            </a:r>
          </a:p>
        </p:txBody>
      </p:sp>
      <p:sp>
        <p:nvSpPr>
          <p:cNvPr id="12290" name="Content Placeholder 2">
            <a:extLst>
              <a:ext uri="{FF2B5EF4-FFF2-40B4-BE49-F238E27FC236}">
                <a16:creationId xmlns:a16="http://schemas.microsoft.com/office/drawing/2014/main" id="{78C2D34E-06F0-E1BF-ED9F-269E1D969834}"/>
              </a:ext>
            </a:extLst>
          </p:cNvPr>
          <p:cNvSpPr>
            <a:spLocks noGrp="1" noChangeArrowheads="1"/>
          </p:cNvSpPr>
          <p:nvPr>
            <p:ph idx="1"/>
          </p:nvPr>
        </p:nvSpPr>
        <p:spPr>
          <a:xfrm>
            <a:off x="495300" y="1412875"/>
            <a:ext cx="8915400" cy="4683125"/>
          </a:xfrm>
        </p:spPr>
        <p:txBody>
          <a:bodyPr/>
          <a:lstStyle/>
          <a:p>
            <a:r>
              <a:rPr lang="en-IE" altLang="en-US" sz="2000"/>
              <a:t>If you apply via the CAO in 6</a:t>
            </a:r>
            <a:r>
              <a:rPr lang="en-IE" altLang="en-US" sz="2000" baseline="30000"/>
              <a:t>th</a:t>
            </a:r>
            <a:r>
              <a:rPr lang="en-IE" altLang="en-US" sz="2000"/>
              <a:t> Year, you can fill out a DARE form if you have the following conditions:-</a:t>
            </a:r>
          </a:p>
          <a:p>
            <a:r>
              <a:rPr lang="en-IE" altLang="en-US" sz="2000"/>
              <a:t>Attention Deficit Disorder (ADD)</a:t>
            </a:r>
          </a:p>
          <a:p>
            <a:r>
              <a:rPr lang="en-IE" altLang="en-US" sz="2000"/>
              <a:t>Attention Deficit Hyperactivity Disorder (ADHD)</a:t>
            </a:r>
          </a:p>
          <a:p>
            <a:r>
              <a:rPr lang="en-IE" altLang="en-US" sz="2000"/>
              <a:t>Autistic Spectrum Disorder (including Asperger’s Syndrome)</a:t>
            </a:r>
          </a:p>
          <a:p>
            <a:r>
              <a:rPr lang="en-IE" altLang="en-US" sz="2000"/>
              <a:t>Blind/Vision Impaired</a:t>
            </a:r>
          </a:p>
          <a:p>
            <a:r>
              <a:rPr lang="en-IE" altLang="en-US" sz="2000"/>
              <a:t>Deaf/Hard of Hearing</a:t>
            </a:r>
          </a:p>
          <a:p>
            <a:r>
              <a:rPr lang="en-IE" altLang="en-US" sz="2000"/>
              <a:t>Development Coordination Disorder –Dyspraxia/Dysgraphia</a:t>
            </a:r>
          </a:p>
          <a:p>
            <a:r>
              <a:rPr lang="en-IE" altLang="en-US" sz="2000"/>
              <a:t>Mental Health Conditions</a:t>
            </a:r>
          </a:p>
          <a:p>
            <a:r>
              <a:rPr lang="en-IE" altLang="en-US" sz="2000"/>
              <a:t>Neurological Condition – Epilepsy and Brain Injury</a:t>
            </a:r>
          </a:p>
          <a:p>
            <a:r>
              <a:rPr lang="en-IE" altLang="en-US" sz="2000"/>
              <a:t>Speech and Language Communication Disorder</a:t>
            </a:r>
          </a:p>
          <a:p>
            <a:r>
              <a:rPr lang="en-IE" altLang="en-US" sz="2000"/>
              <a:t>Physical Disability</a:t>
            </a:r>
          </a:p>
          <a:p>
            <a:r>
              <a:rPr lang="en-IE" altLang="en-US" sz="2000"/>
              <a:t>Significant Ongoing Health Issue</a:t>
            </a:r>
          </a:p>
          <a:p>
            <a:r>
              <a:rPr lang="en-IE" altLang="en-US" sz="2000"/>
              <a:t>Specific Learning Difficulty inc.  Dyslexia and Dyscalculia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5B273DCB-5C9A-4C28-B88A-809A0ADD31D0}"/>
              </a:ext>
            </a:extLst>
          </p:cNvPr>
          <p:cNvSpPr>
            <a:spLocks noGrp="1" noChangeArrowheads="1"/>
          </p:cNvSpPr>
          <p:nvPr>
            <p:ph type="title"/>
          </p:nvPr>
        </p:nvSpPr>
        <p:spPr/>
        <p:txBody>
          <a:bodyPr/>
          <a:lstStyle/>
          <a:p>
            <a:r>
              <a:rPr lang="en-IE" altLang="en-US" sz="3200"/>
              <a:t>DARE</a:t>
            </a:r>
          </a:p>
        </p:txBody>
      </p:sp>
      <p:sp>
        <p:nvSpPr>
          <p:cNvPr id="3" name="Content Placeholder 2">
            <a:extLst>
              <a:ext uri="{FF2B5EF4-FFF2-40B4-BE49-F238E27FC236}">
                <a16:creationId xmlns:a16="http://schemas.microsoft.com/office/drawing/2014/main" id="{E4275DAA-F516-6963-D5CA-C712AB8C4466}"/>
              </a:ext>
            </a:extLst>
          </p:cNvPr>
          <p:cNvSpPr>
            <a:spLocks noGrp="1"/>
          </p:cNvSpPr>
          <p:nvPr>
            <p:ph idx="1"/>
          </p:nvPr>
        </p:nvSpPr>
        <p:spPr>
          <a:xfrm>
            <a:off x="495300" y="1557338"/>
            <a:ext cx="8915400" cy="4895850"/>
          </a:xfrm>
        </p:spPr>
        <p:txBody>
          <a:bodyPr/>
          <a:lstStyle/>
          <a:p>
            <a:pPr>
              <a:defRPr/>
            </a:pPr>
            <a:r>
              <a:rPr lang="en-IE" sz="2800" dirty="0"/>
              <a:t>If a student is accepted on the DARE scheme, they will be able to enter a degree on slightly reduced points.  The reduction in points differs from college to college.</a:t>
            </a:r>
          </a:p>
          <a:p>
            <a:pPr>
              <a:defRPr/>
            </a:pPr>
            <a:r>
              <a:rPr lang="en-IE" sz="2800" dirty="0"/>
              <a:t>Not all colleges participate on the DARE scheme</a:t>
            </a:r>
          </a:p>
          <a:p>
            <a:pPr>
              <a:defRPr/>
            </a:pPr>
            <a:r>
              <a:rPr lang="en-IE" sz="2800" dirty="0"/>
              <a:t>Section A filled out online via CAO form, </a:t>
            </a:r>
          </a:p>
          <a:p>
            <a:pPr marL="0" indent="0">
              <a:buFont typeface="Wingdings" panose="05000000000000000000" pitchFamily="2" charset="2"/>
              <a:buNone/>
              <a:defRPr/>
            </a:pPr>
            <a:r>
              <a:rPr lang="en-IE" sz="2800" dirty="0"/>
              <a:t>	Section B: Educational Impact filled out </a:t>
            </a:r>
            <a:r>
              <a:rPr lang="en-IE" sz="2800" u="sng" dirty="0"/>
              <a:t>with</a:t>
            </a:r>
            <a:r>
              <a:rPr lang="en-IE" sz="2800" dirty="0"/>
              <a:t> Guidance Counsellor.  </a:t>
            </a:r>
          </a:p>
          <a:p>
            <a:pPr marL="0" indent="0">
              <a:buFont typeface="Wingdings" panose="05000000000000000000" pitchFamily="2" charset="2"/>
              <a:buNone/>
              <a:defRPr/>
            </a:pPr>
            <a:r>
              <a:rPr lang="en-IE" sz="2800" dirty="0"/>
              <a:t>Section C Medical Evidence, you may need a consultant report.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2470766-8FCA-6CAC-E9E9-F73D0C1C535D}"/>
              </a:ext>
            </a:extLst>
          </p:cNvPr>
          <p:cNvSpPr>
            <a:spLocks noGrp="1" noChangeArrowheads="1"/>
          </p:cNvSpPr>
          <p:nvPr>
            <p:ph type="title" idx="4294967295"/>
          </p:nvPr>
        </p:nvSpPr>
        <p:spPr/>
        <p:txBody>
          <a:bodyPr/>
          <a:lstStyle/>
          <a:p>
            <a:pPr eaLnBrk="1" hangingPunct="1">
              <a:defRPr/>
            </a:pPr>
            <a:r>
              <a:rPr lang="en-IE" altLang="en-US">
                <a:effectLst>
                  <a:outerShdw blurRad="38100" dist="38100" dir="2700000" algn="tl">
                    <a:srgbClr val="000000"/>
                  </a:outerShdw>
                </a:effectLst>
              </a:rPr>
              <a:t>Lifelong Learning</a:t>
            </a:r>
            <a:endParaRPr lang="en-US" altLang="en-US">
              <a:effectLst>
                <a:outerShdw blurRad="38100" dist="38100" dir="2700000" algn="tl">
                  <a:srgbClr val="000000"/>
                </a:outerShdw>
              </a:effectLst>
            </a:endParaRPr>
          </a:p>
        </p:txBody>
      </p:sp>
      <p:sp>
        <p:nvSpPr>
          <p:cNvPr id="12291" name="Rectangle 3">
            <a:extLst>
              <a:ext uri="{FF2B5EF4-FFF2-40B4-BE49-F238E27FC236}">
                <a16:creationId xmlns:a16="http://schemas.microsoft.com/office/drawing/2014/main" id="{C5906411-F410-B7BB-B508-67600CBD6B14}"/>
              </a:ext>
            </a:extLst>
          </p:cNvPr>
          <p:cNvSpPr>
            <a:spLocks noGrp="1" noChangeArrowheads="1"/>
          </p:cNvSpPr>
          <p:nvPr>
            <p:ph type="body" idx="4294967295"/>
          </p:nvPr>
        </p:nvSpPr>
        <p:spPr>
          <a:xfrm>
            <a:off x="508000" y="1628775"/>
            <a:ext cx="8915400" cy="4537075"/>
          </a:xfrm>
        </p:spPr>
        <p:txBody>
          <a:bodyPr/>
          <a:lstStyle/>
          <a:p>
            <a:pPr eaLnBrk="1" hangingPunct="1">
              <a:lnSpc>
                <a:spcPct val="80000"/>
              </a:lnSpc>
              <a:defRPr/>
            </a:pPr>
            <a:r>
              <a:rPr lang="en-IE" altLang="en-US" sz="2400">
                <a:effectLst>
                  <a:outerShdw blurRad="38100" dist="38100" dir="2700000" algn="tl">
                    <a:srgbClr val="000000"/>
                  </a:outerShdw>
                </a:effectLst>
              </a:rPr>
              <a:t>Think about life as a process of acquiring skills.</a:t>
            </a:r>
          </a:p>
          <a:p>
            <a:pPr eaLnBrk="1" hangingPunct="1">
              <a:lnSpc>
                <a:spcPct val="80000"/>
              </a:lnSpc>
              <a:buFont typeface="Wingdings" panose="05000000000000000000" pitchFamily="2" charset="2"/>
              <a:buNone/>
              <a:defRPr/>
            </a:pPr>
            <a:r>
              <a:rPr lang="en-IE" altLang="en-US" sz="2400">
                <a:effectLst>
                  <a:outerShdw blurRad="38100" dist="38100" dir="2700000" algn="tl">
                    <a:srgbClr val="000000"/>
                  </a:outerShdw>
                </a:effectLst>
              </a:rPr>
              <a:t>(Driving License, Languages, Computers)</a:t>
            </a:r>
          </a:p>
          <a:p>
            <a:pPr eaLnBrk="1" hangingPunct="1">
              <a:lnSpc>
                <a:spcPct val="80000"/>
              </a:lnSpc>
              <a:buFont typeface="Wingdings" panose="05000000000000000000" pitchFamily="2" charset="2"/>
              <a:buNone/>
              <a:defRPr/>
            </a:pPr>
            <a:endParaRPr lang="en-IE" altLang="en-US" sz="2400">
              <a:effectLst>
                <a:outerShdw blurRad="38100" dist="38100" dir="2700000" algn="tl">
                  <a:srgbClr val="000000"/>
                </a:outerShdw>
              </a:effectLst>
            </a:endParaRPr>
          </a:p>
          <a:p>
            <a:pPr eaLnBrk="1" hangingPunct="1">
              <a:lnSpc>
                <a:spcPct val="80000"/>
              </a:lnSpc>
              <a:defRPr/>
            </a:pPr>
            <a:r>
              <a:rPr lang="en-IE" altLang="en-US" sz="2400">
                <a:effectLst>
                  <a:outerShdw blurRad="38100" dist="38100" dir="2700000" algn="tl">
                    <a:srgbClr val="000000"/>
                  </a:outerShdw>
                </a:effectLst>
              </a:rPr>
              <a:t>Even now a student may have an idea of what they enjoy doing – inside and outside school.</a:t>
            </a:r>
          </a:p>
          <a:p>
            <a:pPr eaLnBrk="1" hangingPunct="1">
              <a:lnSpc>
                <a:spcPct val="80000"/>
              </a:lnSpc>
              <a:defRPr/>
            </a:pPr>
            <a:endParaRPr lang="en-IE" altLang="en-US" sz="2400">
              <a:effectLst>
                <a:outerShdw blurRad="38100" dist="38100" dir="2700000" algn="tl">
                  <a:srgbClr val="000000"/>
                </a:outerShdw>
              </a:effectLst>
            </a:endParaRPr>
          </a:p>
          <a:p>
            <a:pPr eaLnBrk="1" hangingPunct="1">
              <a:lnSpc>
                <a:spcPct val="80000"/>
              </a:lnSpc>
              <a:defRPr/>
            </a:pPr>
            <a:r>
              <a:rPr lang="en-IE" altLang="en-US" sz="2400">
                <a:effectLst>
                  <a:outerShdw blurRad="38100" dist="38100" dir="2700000" algn="tl">
                    <a:srgbClr val="000000"/>
                  </a:outerShdw>
                </a:effectLst>
              </a:rPr>
              <a:t>Build a skills base to make themselves more employable or to build a business.</a:t>
            </a:r>
          </a:p>
          <a:p>
            <a:pPr eaLnBrk="1" hangingPunct="1">
              <a:lnSpc>
                <a:spcPct val="80000"/>
              </a:lnSpc>
              <a:defRPr/>
            </a:pPr>
            <a:endParaRPr lang="en-IE" altLang="en-US" sz="2400">
              <a:effectLst>
                <a:outerShdw blurRad="38100" dist="38100" dir="2700000" algn="tl">
                  <a:srgbClr val="000000"/>
                </a:outerShdw>
              </a:effectLst>
            </a:endParaRPr>
          </a:p>
          <a:p>
            <a:pPr eaLnBrk="1" hangingPunct="1">
              <a:lnSpc>
                <a:spcPct val="80000"/>
              </a:lnSpc>
              <a:defRPr/>
            </a:pPr>
            <a:r>
              <a:rPr lang="en-IE" altLang="en-US" sz="2400">
                <a:effectLst>
                  <a:outerShdw blurRad="38100" dist="38100" dir="2700000" algn="tl">
                    <a:srgbClr val="000000"/>
                  </a:outerShdw>
                </a:effectLst>
              </a:rPr>
              <a:t>School only looks at a tiny range of subjects.  Colleges and universities are full of weird and wonderful degree titles.</a:t>
            </a:r>
            <a:endParaRPr lang="en-US" altLang="en-US" sz="2400">
              <a:effectLst>
                <a:outerShdw blurRad="38100" dist="38100" dir="2700000" algn="tl">
                  <a:srgbClr val="000000"/>
                </a:outerShdw>
              </a:effectLst>
            </a:endParaRPr>
          </a:p>
        </p:txBody>
      </p:sp>
      <p:pic>
        <p:nvPicPr>
          <p:cNvPr id="14339" name="Picture 5" descr="logo_new">
            <a:extLst>
              <a:ext uri="{FF2B5EF4-FFF2-40B4-BE49-F238E27FC236}">
                <a16:creationId xmlns:a16="http://schemas.microsoft.com/office/drawing/2014/main" id="{ACED3465-E173-2E3E-02D3-FC3D851C3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6875" y="5661025"/>
            <a:ext cx="267176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dissolve">
                                      <p:cBhvr>
                                        <p:cTn id="7" dur="500"/>
                                        <p:tgtEl>
                                          <p:spTgt spid="1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dissolve">
                                      <p:cBhvr>
                                        <p:cTn id="12" dur="500"/>
                                        <p:tgtEl>
                                          <p:spTgt spid="122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dissolve">
                                      <p:cBhvr>
                                        <p:cTn id="17" dur="500"/>
                                        <p:tgtEl>
                                          <p:spTgt spid="1229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291">
                                            <p:txEl>
                                              <p:pRg st="3" end="3"/>
                                            </p:txEl>
                                          </p:spTgt>
                                        </p:tgtEl>
                                        <p:attrNameLst>
                                          <p:attrName>style.visibility</p:attrName>
                                        </p:attrNameLst>
                                      </p:cBhvr>
                                      <p:to>
                                        <p:strVal val="visible"/>
                                      </p:to>
                                    </p:set>
                                    <p:animEffect transition="in" filter="dissolve">
                                      <p:cBhvr>
                                        <p:cTn id="22" dur="500"/>
                                        <p:tgtEl>
                                          <p:spTgt spid="1229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291">
                                            <p:txEl>
                                              <p:pRg st="5" end="5"/>
                                            </p:txEl>
                                          </p:spTgt>
                                        </p:tgtEl>
                                        <p:attrNameLst>
                                          <p:attrName>style.visibility</p:attrName>
                                        </p:attrNameLst>
                                      </p:cBhvr>
                                      <p:to>
                                        <p:strVal val="visible"/>
                                      </p:to>
                                    </p:set>
                                    <p:animEffect transition="in" filter="dissolve">
                                      <p:cBhvr>
                                        <p:cTn id="27" dur="500"/>
                                        <p:tgtEl>
                                          <p:spTgt spid="1229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291">
                                            <p:txEl>
                                              <p:pRg st="7" end="7"/>
                                            </p:txEl>
                                          </p:spTgt>
                                        </p:tgtEl>
                                        <p:attrNameLst>
                                          <p:attrName>style.visibility</p:attrName>
                                        </p:attrNameLst>
                                      </p:cBhvr>
                                      <p:to>
                                        <p:strVal val="visible"/>
                                      </p:to>
                                    </p:set>
                                    <p:animEffect transition="in" filter="dissolve">
                                      <p:cBhvr>
                                        <p:cTn id="32" dur="500"/>
                                        <p:tgtEl>
                                          <p:spTgt spid="1229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1"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A95764D-5507-F02F-955F-4F019BDC9DBA}"/>
              </a:ext>
            </a:extLst>
          </p:cNvPr>
          <p:cNvSpPr>
            <a:spLocks noGrp="1" noChangeArrowheads="1"/>
          </p:cNvSpPr>
          <p:nvPr>
            <p:ph type="title" idx="4294967295"/>
          </p:nvPr>
        </p:nvSpPr>
        <p:spPr>
          <a:xfrm>
            <a:off x="495300" y="381000"/>
            <a:ext cx="8915400" cy="815975"/>
          </a:xfrm>
        </p:spPr>
        <p:txBody>
          <a:bodyPr/>
          <a:lstStyle/>
          <a:p>
            <a:pPr eaLnBrk="1" hangingPunct="1">
              <a:defRPr/>
            </a:pPr>
            <a:r>
              <a:rPr lang="en-IE" altLang="en-US" sz="2400">
                <a:effectLst>
                  <a:outerShdw blurRad="38100" dist="38100" dir="2700000" algn="tl">
                    <a:srgbClr val="000000"/>
                  </a:outerShdw>
                </a:effectLst>
              </a:rPr>
              <a:t>What will they learn if they study these?</a:t>
            </a:r>
            <a:endParaRPr lang="en-US" altLang="en-US" sz="2400">
              <a:effectLst>
                <a:outerShdw blurRad="38100" dist="38100" dir="2700000" algn="tl">
                  <a:srgbClr val="000000"/>
                </a:outerShdw>
              </a:effectLst>
            </a:endParaRPr>
          </a:p>
        </p:txBody>
      </p:sp>
      <p:sp>
        <p:nvSpPr>
          <p:cNvPr id="13315" name="Rectangle 3">
            <a:extLst>
              <a:ext uri="{FF2B5EF4-FFF2-40B4-BE49-F238E27FC236}">
                <a16:creationId xmlns:a16="http://schemas.microsoft.com/office/drawing/2014/main" id="{190D88A6-407A-F825-9860-507C7F416506}"/>
              </a:ext>
            </a:extLst>
          </p:cNvPr>
          <p:cNvSpPr>
            <a:spLocks noGrp="1" noChangeArrowheads="1"/>
          </p:cNvSpPr>
          <p:nvPr>
            <p:ph type="body" idx="4294967295"/>
          </p:nvPr>
        </p:nvSpPr>
        <p:spPr>
          <a:xfrm>
            <a:off x="508000" y="1196975"/>
            <a:ext cx="8915400" cy="4968875"/>
          </a:xfrm>
        </p:spPr>
        <p:txBody>
          <a:bodyPr/>
          <a:lstStyle/>
          <a:p>
            <a:pPr eaLnBrk="1" hangingPunct="1">
              <a:defRPr/>
            </a:pPr>
            <a:r>
              <a:rPr lang="en-IE" altLang="en-US" sz="2000">
                <a:effectLst>
                  <a:outerShdw blurRad="38100" dist="38100" dir="2700000" algn="tl">
                    <a:srgbClr val="000000"/>
                  </a:outerShdw>
                </a:effectLst>
              </a:rPr>
              <a:t>Biochemistry, Astronomy, Immunology, Genetics, Astrophysics, Botany, Geology, Zoology.</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Visual Communications, Digital Media, Games Development, Forensic Computing</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Social Care Practice, European Studies, Horticulture</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Culinary Arts, Heritage Studies, Podiatry, Anthropology, Aeronautical Engineering</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Check out college websites, go to Open Days, look at the course content in a degree, Erasmus exchanges, work placement, career opportunities</a:t>
            </a:r>
            <a:endParaRPr lang="en-US" altLang="en-US" sz="2000">
              <a:effectLst>
                <a:outerShdw blurRad="38100" dist="38100" dir="2700000" algn="tl">
                  <a:srgbClr val="000000"/>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C27C1B0B-5D90-3742-8363-B74CCC484726}"/>
              </a:ext>
            </a:extLst>
          </p:cNvPr>
          <p:cNvSpPr>
            <a:spLocks noGrp="1" noChangeArrowheads="1"/>
          </p:cNvSpPr>
          <p:nvPr>
            <p:ph type="title" idx="4294967295"/>
          </p:nvPr>
        </p:nvSpPr>
        <p:spPr>
          <a:xfrm>
            <a:off x="508000" y="0"/>
            <a:ext cx="8915400" cy="1371600"/>
          </a:xfrm>
        </p:spPr>
        <p:txBody>
          <a:bodyPr/>
          <a:lstStyle/>
          <a:p>
            <a:pPr eaLnBrk="1" hangingPunct="1">
              <a:defRPr/>
            </a:pPr>
            <a:r>
              <a:rPr lang="en-IE" altLang="en-US" sz="2400">
                <a:effectLst>
                  <a:outerShdw blurRad="38100" dist="38100" dir="2700000" algn="tl">
                    <a:srgbClr val="000000"/>
                  </a:outerShdw>
                </a:effectLst>
              </a:rPr>
              <a:t>Where do I go next?</a:t>
            </a:r>
            <a:endParaRPr lang="en-US" altLang="en-US" sz="2400">
              <a:effectLst>
                <a:outerShdw blurRad="38100" dist="38100" dir="2700000" algn="tl">
                  <a:srgbClr val="000000"/>
                </a:outerShdw>
              </a:effectLst>
            </a:endParaRPr>
          </a:p>
        </p:txBody>
      </p:sp>
      <p:sp>
        <p:nvSpPr>
          <p:cNvPr id="14339" name="Rectangle 3">
            <a:extLst>
              <a:ext uri="{FF2B5EF4-FFF2-40B4-BE49-F238E27FC236}">
                <a16:creationId xmlns:a16="http://schemas.microsoft.com/office/drawing/2014/main" id="{D47E656F-2ED3-A396-D347-D402B97C631A}"/>
              </a:ext>
            </a:extLst>
          </p:cNvPr>
          <p:cNvSpPr>
            <a:spLocks noGrp="1" noChangeArrowheads="1"/>
          </p:cNvSpPr>
          <p:nvPr>
            <p:ph type="body" idx="4294967295"/>
          </p:nvPr>
        </p:nvSpPr>
        <p:spPr>
          <a:xfrm>
            <a:off x="495300" y="1341438"/>
            <a:ext cx="8915400" cy="4754562"/>
          </a:xfrm>
        </p:spPr>
        <p:txBody>
          <a:bodyPr/>
          <a:lstStyle/>
          <a:p>
            <a:pPr eaLnBrk="1" hangingPunct="1">
              <a:defRPr/>
            </a:pPr>
            <a:r>
              <a:rPr lang="en-IE" altLang="en-US" sz="2000">
                <a:effectLst>
                  <a:outerShdw blurRad="38100" dist="38100" dir="2700000" algn="tl">
                    <a:srgbClr val="000000"/>
                  </a:outerShdw>
                </a:effectLst>
              </a:rPr>
              <a:t>Click like on Facebook pages</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Buy newspapers for the Education pages.</a:t>
            </a: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Do interest inventory on Careers Portal website – </a:t>
            </a:r>
            <a:r>
              <a:rPr lang="en-IE" altLang="en-US" sz="2000">
                <a:effectLst>
                  <a:outerShdw blurRad="38100" dist="38100" dir="2700000" algn="tl">
                    <a:srgbClr val="000000"/>
                  </a:outerShdw>
                </a:effectLst>
                <a:hlinkClick r:id="rId2"/>
              </a:rPr>
              <a:t>www.careersportal.ie</a:t>
            </a:r>
            <a:endParaRPr lang="en-IE" altLang="en-US" sz="2000">
              <a:effectLst>
                <a:outerShdw blurRad="38100" dist="38100" dir="2700000" algn="tl">
                  <a:srgbClr val="000000"/>
                </a:outerShdw>
              </a:effectLst>
            </a:endParaRP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Research third level courses at </a:t>
            </a:r>
            <a:r>
              <a:rPr lang="en-IE" altLang="en-US" sz="2000">
                <a:effectLst>
                  <a:outerShdw blurRad="38100" dist="38100" dir="2700000" algn="tl">
                    <a:srgbClr val="000000"/>
                  </a:outerShdw>
                </a:effectLst>
                <a:hlinkClick r:id="rId3"/>
              </a:rPr>
              <a:t>www.qualifax.ie</a:t>
            </a:r>
            <a:endParaRPr lang="en-IE" altLang="en-US" sz="2000">
              <a:effectLst>
                <a:outerShdw blurRad="38100" dist="38100" dir="2700000" algn="tl">
                  <a:srgbClr val="000000"/>
                </a:outerShdw>
              </a:effectLst>
            </a:endParaRPr>
          </a:p>
          <a:p>
            <a:pPr eaLnBrk="1" hangingPunct="1">
              <a:defRPr/>
            </a:pPr>
            <a:endParaRPr lang="en-IE" altLang="en-US" sz="2000">
              <a:effectLst>
                <a:outerShdw blurRad="38100" dist="38100" dir="2700000" algn="tl">
                  <a:srgbClr val="000000"/>
                </a:outerShdw>
              </a:effectLst>
            </a:endParaRPr>
          </a:p>
          <a:p>
            <a:pPr eaLnBrk="1" hangingPunct="1">
              <a:defRPr/>
            </a:pPr>
            <a:r>
              <a:rPr lang="en-IE" altLang="en-US" sz="2000">
                <a:effectLst>
                  <a:outerShdw blurRad="38100" dist="38100" dir="2700000" algn="tl">
                    <a:srgbClr val="000000"/>
                  </a:outerShdw>
                </a:effectLst>
              </a:rPr>
              <a:t>Check out college websites</a:t>
            </a:r>
          </a:p>
          <a:p>
            <a:pPr eaLnBrk="1" hangingPunct="1">
              <a:defRPr/>
            </a:pPr>
            <a:endParaRPr lang="en-IE" altLang="en-US" sz="2000">
              <a:effectLst>
                <a:outerShdw blurRad="38100" dist="38100" dir="2700000" algn="tl">
                  <a:srgbClr val="000000"/>
                </a:outerShdw>
              </a:effectLst>
            </a:endParaRPr>
          </a:p>
          <a:p>
            <a:pPr eaLnBrk="1" hangingPunct="1">
              <a:buFont typeface="Wingdings" panose="05000000000000000000" pitchFamily="2" charset="2"/>
              <a:buNone/>
              <a:defRPr/>
            </a:pPr>
            <a:r>
              <a:rPr lang="en-IE" altLang="en-US" sz="2000">
                <a:effectLst>
                  <a:outerShdw blurRad="38100" dist="38100" dir="2700000" algn="tl">
                    <a:srgbClr val="000000"/>
                  </a:outerShdw>
                </a:effectLst>
              </a:rPr>
              <a:t>Consult guidance counsellor –anestmason@dominicanwicklow.com</a:t>
            </a:r>
            <a:endParaRPr lang="en-US" altLang="en-US" sz="2000">
              <a:effectLst>
                <a:outerShdw blurRad="38100" dist="38100" dir="2700000" algn="tl">
                  <a:srgbClr val="000000"/>
                </a:outerShdw>
              </a:effectLst>
            </a:endParaRPr>
          </a:p>
        </p:txBody>
      </p:sp>
      <p:pic>
        <p:nvPicPr>
          <p:cNvPr id="16387" name="Picture 5" descr="logo_new">
            <a:extLst>
              <a:ext uri="{FF2B5EF4-FFF2-40B4-BE49-F238E27FC236}">
                <a16:creationId xmlns:a16="http://schemas.microsoft.com/office/drawing/2014/main" id="{1B47197E-712E-FD00-1E22-54566F04BC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4238" y="188913"/>
            <a:ext cx="2671762"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Geneva"/>
        <a:cs typeface=""/>
      </a:majorFont>
      <a:minorFont>
        <a:latin typeface="Tahoma"/>
        <a:ea typeface="Genev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GB" altLang="en-US" sz="1800" b="0" i="0" u="none" strike="noStrike" cap="none" normalizeH="0" baseline="0" smtClean="0">
            <a:ln>
              <a:noFill/>
            </a:ln>
            <a:solidFill>
              <a:schemeClr val="tx1"/>
            </a:solidFill>
            <a:effectLst/>
            <a:latin typeface="Tahoma" panose="020B0604030504040204" pitchFamily="34" charset="0"/>
            <a:ea typeface="Geneva" pitchFamily="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GB" altLang="en-US" sz="1800" b="0" i="0" u="none" strike="noStrike" cap="none" normalizeH="0" baseline="0" smtClean="0">
            <a:ln>
              <a:noFill/>
            </a:ln>
            <a:solidFill>
              <a:schemeClr val="tx1"/>
            </a:solidFill>
            <a:effectLst/>
            <a:latin typeface="Tahoma" panose="020B0604030504040204" pitchFamily="34" charset="0"/>
            <a:ea typeface="Geneva" pitchFamily="5" charset="-128"/>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Textured</Template>
  <TotalTime>0</TotalTime>
  <Pages>0</Pages>
  <Words>1119</Words>
  <Characters>0</Characters>
  <Application>Microsoft Office PowerPoint</Application>
  <PresentationFormat>A4 Paper (210x297 mm)</PresentationFormat>
  <Lines>0</Lines>
  <Paragraphs>124</Paragraphs>
  <Slides>15</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SimSun</vt:lpstr>
      <vt:lpstr>Wingdings</vt:lpstr>
      <vt:lpstr>Tahoma</vt:lpstr>
      <vt:lpstr>Geneva</vt:lpstr>
      <vt:lpstr>Calibri</vt:lpstr>
      <vt:lpstr>Microsoft YaHei</vt:lpstr>
      <vt:lpstr/>
      <vt:lpstr>Arial Unicode MS</vt:lpstr>
      <vt:lpstr>MS Mincho</vt:lpstr>
      <vt:lpstr>Segoe Print</vt:lpstr>
      <vt:lpstr>Textured</vt:lpstr>
      <vt:lpstr>Transition Year : Choosing Leaving Cert Subjects</vt:lpstr>
      <vt:lpstr>When deciding on subjects, take into consideration:-</vt:lpstr>
      <vt:lpstr>Subjects offered at DCW</vt:lpstr>
      <vt:lpstr>Leaving Certificate Vocational Programme</vt:lpstr>
      <vt:lpstr>Leaving Certificate Subject Choices</vt:lpstr>
      <vt:lpstr>Leaving Certificate Subject Choices and Entry Requirements</vt:lpstr>
      <vt:lpstr>How subjects are assessed and examined</vt:lpstr>
      <vt:lpstr>How subjects are assessed and examined: Part 2</vt:lpstr>
      <vt:lpstr>Levels</vt:lpstr>
      <vt:lpstr>PLCs, ITs and Universities and Entry Requirements</vt:lpstr>
      <vt:lpstr>DARE – Disability Access Route to Education</vt:lpstr>
      <vt:lpstr>DARE</vt:lpstr>
      <vt:lpstr>Lifelong Learning</vt:lpstr>
      <vt:lpstr>What will they learn if they study these?</vt:lpstr>
      <vt:lpstr>Where do I go next?</vt:lpstr>
    </vt:vector>
  </TitlesOfParts>
  <Manager/>
  <Company>Dominican</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Year  Career Guidance</dc:title>
  <dc:subject/>
  <dc:creator>Anest Mason</dc:creator>
  <cp:keywords/>
  <dc:description/>
  <cp:lastModifiedBy>Romeo Tudorache</cp:lastModifiedBy>
  <cp:revision>34</cp:revision>
  <cp:lastPrinted>2014-03-05T15:38:54Z</cp:lastPrinted>
  <dcterms:created xsi:type="dcterms:W3CDTF">2012-11-18T21:23:53Z</dcterms:created>
  <dcterms:modified xsi:type="dcterms:W3CDTF">2025-05-28T09:08:08Z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1033-10.2.0.5996</vt:lpwstr>
  </property>
</Properties>
</file>